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2" r:id="rId1"/>
  </p:sldMasterIdLst>
  <p:sldIdLst>
    <p:sldId id="256" r:id="rId2"/>
    <p:sldId id="257" r:id="rId3"/>
    <p:sldId id="272" r:id="rId4"/>
    <p:sldId id="263" r:id="rId5"/>
    <p:sldId id="259" r:id="rId6"/>
    <p:sldId id="268" r:id="rId7"/>
    <p:sldId id="264" r:id="rId8"/>
    <p:sldId id="267" r:id="rId9"/>
    <p:sldId id="269" r:id="rId10"/>
    <p:sldId id="265" r:id="rId11"/>
    <p:sldId id="270" r:id="rId12"/>
    <p:sldId id="273" r:id="rId13"/>
    <p:sldId id="274" r:id="rId14"/>
    <p:sldId id="271" r:id="rId15"/>
    <p:sldId id="275" r:id="rId16"/>
    <p:sldId id="26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68" autoAdjust="0"/>
    <p:restoredTop sz="84739" autoAdjust="0"/>
  </p:normalViewPr>
  <p:slideViewPr>
    <p:cSldViewPr snapToGrid="0">
      <p:cViewPr varScale="1">
        <p:scale>
          <a:sx n="85" d="100"/>
          <a:sy n="85" d="100"/>
        </p:scale>
        <p:origin x="200"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59F821-F9B9-43F5-8ECA-41C2C3042513}"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7E7535E5-9D5C-4EF6-99E4-5E8CC8328C17}">
      <dgm:prSet/>
      <dgm:spPr/>
      <dgm:t>
        <a:bodyPr/>
        <a:lstStyle/>
        <a:p>
          <a:r>
            <a:rPr lang="en-US"/>
            <a:t>Numpy</a:t>
          </a:r>
        </a:p>
      </dgm:t>
    </dgm:pt>
    <dgm:pt modelId="{663262C4-271D-489D-AD84-BBB75E893DE5}" type="parTrans" cxnId="{7F60BB0B-C7C2-4BA1-AA04-40670A73FBE7}">
      <dgm:prSet/>
      <dgm:spPr/>
      <dgm:t>
        <a:bodyPr/>
        <a:lstStyle/>
        <a:p>
          <a:endParaRPr lang="en-US"/>
        </a:p>
      </dgm:t>
    </dgm:pt>
    <dgm:pt modelId="{C4566E5E-8C9E-41C8-B1D7-4CD6468CFC60}" type="sibTrans" cxnId="{7F60BB0B-C7C2-4BA1-AA04-40670A73FBE7}">
      <dgm:prSet/>
      <dgm:spPr/>
      <dgm:t>
        <a:bodyPr/>
        <a:lstStyle/>
        <a:p>
          <a:endParaRPr lang="en-US"/>
        </a:p>
      </dgm:t>
    </dgm:pt>
    <dgm:pt modelId="{C88CC337-E7FA-42B6-9985-A2B90B603C9A}">
      <dgm:prSet/>
      <dgm:spPr/>
      <dgm:t>
        <a:bodyPr/>
        <a:lstStyle/>
        <a:p>
          <a:r>
            <a:rPr lang="en-US"/>
            <a:t>Tensorflow</a:t>
          </a:r>
        </a:p>
      </dgm:t>
    </dgm:pt>
    <dgm:pt modelId="{A4855373-B896-476D-8E65-BB79FBAF6E72}" type="parTrans" cxnId="{5E8134FF-AF1B-4210-928A-13B83B127442}">
      <dgm:prSet/>
      <dgm:spPr/>
      <dgm:t>
        <a:bodyPr/>
        <a:lstStyle/>
        <a:p>
          <a:endParaRPr lang="en-US"/>
        </a:p>
      </dgm:t>
    </dgm:pt>
    <dgm:pt modelId="{1ABDE01D-2F1C-4A25-B9C1-9CCC26016873}" type="sibTrans" cxnId="{5E8134FF-AF1B-4210-928A-13B83B127442}">
      <dgm:prSet/>
      <dgm:spPr/>
      <dgm:t>
        <a:bodyPr/>
        <a:lstStyle/>
        <a:p>
          <a:endParaRPr lang="en-US"/>
        </a:p>
      </dgm:t>
    </dgm:pt>
    <dgm:pt modelId="{B7D8B43F-B7E7-4734-AF1D-B4A7BF23DDD4}">
      <dgm:prSet/>
      <dgm:spPr/>
      <dgm:t>
        <a:bodyPr/>
        <a:lstStyle/>
        <a:p>
          <a:r>
            <a:rPr lang="en-US"/>
            <a:t>Pickle</a:t>
          </a:r>
        </a:p>
      </dgm:t>
    </dgm:pt>
    <dgm:pt modelId="{35183BF1-EF1D-4615-BB9B-CCE0BFD40B82}" type="parTrans" cxnId="{51FF756E-BF8F-4A01-B0B0-23EB9774FF99}">
      <dgm:prSet/>
      <dgm:spPr/>
      <dgm:t>
        <a:bodyPr/>
        <a:lstStyle/>
        <a:p>
          <a:endParaRPr lang="en-US"/>
        </a:p>
      </dgm:t>
    </dgm:pt>
    <dgm:pt modelId="{7D9580CB-F39A-4108-8CAC-E2A5EA47E831}" type="sibTrans" cxnId="{51FF756E-BF8F-4A01-B0B0-23EB9774FF99}">
      <dgm:prSet/>
      <dgm:spPr/>
      <dgm:t>
        <a:bodyPr/>
        <a:lstStyle/>
        <a:p>
          <a:endParaRPr lang="en-US"/>
        </a:p>
      </dgm:t>
    </dgm:pt>
    <dgm:pt modelId="{5A48D530-CA67-45E5-8DDD-797DBAE087E8}">
      <dgm:prSet/>
      <dgm:spPr/>
      <dgm:t>
        <a:bodyPr/>
        <a:lstStyle/>
        <a:p>
          <a:r>
            <a:rPr lang="en-US"/>
            <a:t>Tflearn</a:t>
          </a:r>
        </a:p>
      </dgm:t>
    </dgm:pt>
    <dgm:pt modelId="{5ED16A26-972E-48C4-B060-C57045D5E47A}" type="parTrans" cxnId="{26C7C6E3-CF63-4F77-AB44-BD52AA47852A}">
      <dgm:prSet/>
      <dgm:spPr/>
      <dgm:t>
        <a:bodyPr/>
        <a:lstStyle/>
        <a:p>
          <a:endParaRPr lang="en-US"/>
        </a:p>
      </dgm:t>
    </dgm:pt>
    <dgm:pt modelId="{9FA1431A-7148-4222-A254-59AFAD433412}" type="sibTrans" cxnId="{26C7C6E3-CF63-4F77-AB44-BD52AA47852A}">
      <dgm:prSet/>
      <dgm:spPr/>
      <dgm:t>
        <a:bodyPr/>
        <a:lstStyle/>
        <a:p>
          <a:endParaRPr lang="en-US"/>
        </a:p>
      </dgm:t>
    </dgm:pt>
    <dgm:pt modelId="{ED80C2EF-2982-B749-8B80-03EA16EE0C82}" type="pres">
      <dgm:prSet presAssocID="{0E59F821-F9B9-43F5-8ECA-41C2C3042513}" presName="linear" presStyleCnt="0">
        <dgm:presLayoutVars>
          <dgm:dir/>
          <dgm:animLvl val="lvl"/>
          <dgm:resizeHandles val="exact"/>
        </dgm:presLayoutVars>
      </dgm:prSet>
      <dgm:spPr/>
    </dgm:pt>
    <dgm:pt modelId="{169BC2A3-A43E-334A-A666-EBE52E6F2E9A}" type="pres">
      <dgm:prSet presAssocID="{7E7535E5-9D5C-4EF6-99E4-5E8CC8328C17}" presName="parentLin" presStyleCnt="0"/>
      <dgm:spPr/>
    </dgm:pt>
    <dgm:pt modelId="{90578E29-39ED-BB4E-9CCD-F4962E4C73B3}" type="pres">
      <dgm:prSet presAssocID="{7E7535E5-9D5C-4EF6-99E4-5E8CC8328C17}" presName="parentLeftMargin" presStyleLbl="node1" presStyleIdx="0" presStyleCnt="4"/>
      <dgm:spPr/>
    </dgm:pt>
    <dgm:pt modelId="{B0240CC8-528A-2848-BD5C-F7C56E143C37}" type="pres">
      <dgm:prSet presAssocID="{7E7535E5-9D5C-4EF6-99E4-5E8CC8328C17}" presName="parentText" presStyleLbl="node1" presStyleIdx="0" presStyleCnt="4">
        <dgm:presLayoutVars>
          <dgm:chMax val="0"/>
          <dgm:bulletEnabled val="1"/>
        </dgm:presLayoutVars>
      </dgm:prSet>
      <dgm:spPr/>
    </dgm:pt>
    <dgm:pt modelId="{7A6F5CFB-6A1A-4347-B196-FF2DE2173493}" type="pres">
      <dgm:prSet presAssocID="{7E7535E5-9D5C-4EF6-99E4-5E8CC8328C17}" presName="negativeSpace" presStyleCnt="0"/>
      <dgm:spPr/>
    </dgm:pt>
    <dgm:pt modelId="{7FDD7C86-0DA1-5846-87DA-781C920D1048}" type="pres">
      <dgm:prSet presAssocID="{7E7535E5-9D5C-4EF6-99E4-5E8CC8328C17}" presName="childText" presStyleLbl="conFgAcc1" presStyleIdx="0" presStyleCnt="4">
        <dgm:presLayoutVars>
          <dgm:bulletEnabled val="1"/>
        </dgm:presLayoutVars>
      </dgm:prSet>
      <dgm:spPr/>
    </dgm:pt>
    <dgm:pt modelId="{7D59F3E9-47C8-0F4E-A7D2-F369996A5267}" type="pres">
      <dgm:prSet presAssocID="{C4566E5E-8C9E-41C8-B1D7-4CD6468CFC60}" presName="spaceBetweenRectangles" presStyleCnt="0"/>
      <dgm:spPr/>
    </dgm:pt>
    <dgm:pt modelId="{7914EDFB-1F22-BE4A-973D-1271352A989A}" type="pres">
      <dgm:prSet presAssocID="{C88CC337-E7FA-42B6-9985-A2B90B603C9A}" presName="parentLin" presStyleCnt="0"/>
      <dgm:spPr/>
    </dgm:pt>
    <dgm:pt modelId="{682ECB6F-C4D7-3344-AA33-89A393D7BCD6}" type="pres">
      <dgm:prSet presAssocID="{C88CC337-E7FA-42B6-9985-A2B90B603C9A}" presName="parentLeftMargin" presStyleLbl="node1" presStyleIdx="0" presStyleCnt="4"/>
      <dgm:spPr/>
    </dgm:pt>
    <dgm:pt modelId="{CEC2AB35-DCA1-3948-8EE5-43111F944472}" type="pres">
      <dgm:prSet presAssocID="{C88CC337-E7FA-42B6-9985-A2B90B603C9A}" presName="parentText" presStyleLbl="node1" presStyleIdx="1" presStyleCnt="4">
        <dgm:presLayoutVars>
          <dgm:chMax val="0"/>
          <dgm:bulletEnabled val="1"/>
        </dgm:presLayoutVars>
      </dgm:prSet>
      <dgm:spPr/>
    </dgm:pt>
    <dgm:pt modelId="{F7F7BACC-5258-FF46-96FD-9C4B8BA7AB2A}" type="pres">
      <dgm:prSet presAssocID="{C88CC337-E7FA-42B6-9985-A2B90B603C9A}" presName="negativeSpace" presStyleCnt="0"/>
      <dgm:spPr/>
    </dgm:pt>
    <dgm:pt modelId="{EA5772D3-2F62-894D-BEE7-5C96609B7576}" type="pres">
      <dgm:prSet presAssocID="{C88CC337-E7FA-42B6-9985-A2B90B603C9A}" presName="childText" presStyleLbl="conFgAcc1" presStyleIdx="1" presStyleCnt="4">
        <dgm:presLayoutVars>
          <dgm:bulletEnabled val="1"/>
        </dgm:presLayoutVars>
      </dgm:prSet>
      <dgm:spPr/>
    </dgm:pt>
    <dgm:pt modelId="{15B2592E-BDDE-D648-B2CC-E022312F3EA2}" type="pres">
      <dgm:prSet presAssocID="{1ABDE01D-2F1C-4A25-B9C1-9CCC26016873}" presName="spaceBetweenRectangles" presStyleCnt="0"/>
      <dgm:spPr/>
    </dgm:pt>
    <dgm:pt modelId="{6A9618E6-4277-BA4D-A5BD-CE39211A585A}" type="pres">
      <dgm:prSet presAssocID="{B7D8B43F-B7E7-4734-AF1D-B4A7BF23DDD4}" presName="parentLin" presStyleCnt="0"/>
      <dgm:spPr/>
    </dgm:pt>
    <dgm:pt modelId="{9668401D-4C1A-3A48-9C40-E72AF74689F4}" type="pres">
      <dgm:prSet presAssocID="{B7D8B43F-B7E7-4734-AF1D-B4A7BF23DDD4}" presName="parentLeftMargin" presStyleLbl="node1" presStyleIdx="1" presStyleCnt="4"/>
      <dgm:spPr/>
    </dgm:pt>
    <dgm:pt modelId="{47352F08-2B58-9B4A-805A-1B0DB07C8838}" type="pres">
      <dgm:prSet presAssocID="{B7D8B43F-B7E7-4734-AF1D-B4A7BF23DDD4}" presName="parentText" presStyleLbl="node1" presStyleIdx="2" presStyleCnt="4">
        <dgm:presLayoutVars>
          <dgm:chMax val="0"/>
          <dgm:bulletEnabled val="1"/>
        </dgm:presLayoutVars>
      </dgm:prSet>
      <dgm:spPr/>
    </dgm:pt>
    <dgm:pt modelId="{58B7FBD7-B2C8-A646-8AC0-F16D993CA506}" type="pres">
      <dgm:prSet presAssocID="{B7D8B43F-B7E7-4734-AF1D-B4A7BF23DDD4}" presName="negativeSpace" presStyleCnt="0"/>
      <dgm:spPr/>
    </dgm:pt>
    <dgm:pt modelId="{70E0FC3D-F4EA-2145-B385-160072508AE0}" type="pres">
      <dgm:prSet presAssocID="{B7D8B43F-B7E7-4734-AF1D-B4A7BF23DDD4}" presName="childText" presStyleLbl="conFgAcc1" presStyleIdx="2" presStyleCnt="4">
        <dgm:presLayoutVars>
          <dgm:bulletEnabled val="1"/>
        </dgm:presLayoutVars>
      </dgm:prSet>
      <dgm:spPr/>
    </dgm:pt>
    <dgm:pt modelId="{8813CD0E-772C-D649-B1E8-ED5C7C1A04DC}" type="pres">
      <dgm:prSet presAssocID="{7D9580CB-F39A-4108-8CAC-E2A5EA47E831}" presName="spaceBetweenRectangles" presStyleCnt="0"/>
      <dgm:spPr/>
    </dgm:pt>
    <dgm:pt modelId="{E66DE4FF-9C0F-9C47-95B0-39D46E2FB897}" type="pres">
      <dgm:prSet presAssocID="{5A48D530-CA67-45E5-8DDD-797DBAE087E8}" presName="parentLin" presStyleCnt="0"/>
      <dgm:spPr/>
    </dgm:pt>
    <dgm:pt modelId="{B59D7F7A-F58F-F147-B2EA-3FE53440DE1E}" type="pres">
      <dgm:prSet presAssocID="{5A48D530-CA67-45E5-8DDD-797DBAE087E8}" presName="parentLeftMargin" presStyleLbl="node1" presStyleIdx="2" presStyleCnt="4"/>
      <dgm:spPr/>
    </dgm:pt>
    <dgm:pt modelId="{0B2BD597-E5A4-5348-AF13-97AFA1E19B3D}" type="pres">
      <dgm:prSet presAssocID="{5A48D530-CA67-45E5-8DDD-797DBAE087E8}" presName="parentText" presStyleLbl="node1" presStyleIdx="3" presStyleCnt="4">
        <dgm:presLayoutVars>
          <dgm:chMax val="0"/>
          <dgm:bulletEnabled val="1"/>
        </dgm:presLayoutVars>
      </dgm:prSet>
      <dgm:spPr/>
    </dgm:pt>
    <dgm:pt modelId="{64D89DA6-A761-0748-8172-ACB08FEC3D97}" type="pres">
      <dgm:prSet presAssocID="{5A48D530-CA67-45E5-8DDD-797DBAE087E8}" presName="negativeSpace" presStyleCnt="0"/>
      <dgm:spPr/>
    </dgm:pt>
    <dgm:pt modelId="{01931143-65C8-EE42-A7BE-BB21EBB6BA0A}" type="pres">
      <dgm:prSet presAssocID="{5A48D530-CA67-45E5-8DDD-797DBAE087E8}" presName="childText" presStyleLbl="conFgAcc1" presStyleIdx="3" presStyleCnt="4">
        <dgm:presLayoutVars>
          <dgm:bulletEnabled val="1"/>
        </dgm:presLayoutVars>
      </dgm:prSet>
      <dgm:spPr/>
    </dgm:pt>
  </dgm:ptLst>
  <dgm:cxnLst>
    <dgm:cxn modelId="{7F60BB0B-C7C2-4BA1-AA04-40670A73FBE7}" srcId="{0E59F821-F9B9-43F5-8ECA-41C2C3042513}" destId="{7E7535E5-9D5C-4EF6-99E4-5E8CC8328C17}" srcOrd="0" destOrd="0" parTransId="{663262C4-271D-489D-AD84-BBB75E893DE5}" sibTransId="{C4566E5E-8C9E-41C8-B1D7-4CD6468CFC60}"/>
    <dgm:cxn modelId="{68ECDB17-8479-DB43-82CE-5DD52BB9F911}" type="presOf" srcId="{5A48D530-CA67-45E5-8DDD-797DBAE087E8}" destId="{B59D7F7A-F58F-F147-B2EA-3FE53440DE1E}" srcOrd="0" destOrd="0" presId="urn:microsoft.com/office/officeart/2005/8/layout/list1"/>
    <dgm:cxn modelId="{51FF756E-BF8F-4A01-B0B0-23EB9774FF99}" srcId="{0E59F821-F9B9-43F5-8ECA-41C2C3042513}" destId="{B7D8B43F-B7E7-4734-AF1D-B4A7BF23DDD4}" srcOrd="2" destOrd="0" parTransId="{35183BF1-EF1D-4615-BB9B-CCE0BFD40B82}" sibTransId="{7D9580CB-F39A-4108-8CAC-E2A5EA47E831}"/>
    <dgm:cxn modelId="{B4875F73-B575-484E-B4EB-6CE881704026}" type="presOf" srcId="{C88CC337-E7FA-42B6-9985-A2B90B603C9A}" destId="{682ECB6F-C4D7-3344-AA33-89A393D7BCD6}" srcOrd="0" destOrd="0" presId="urn:microsoft.com/office/officeart/2005/8/layout/list1"/>
    <dgm:cxn modelId="{2DCEE17C-30D0-024C-AE77-D559AA3EE3EA}" type="presOf" srcId="{7E7535E5-9D5C-4EF6-99E4-5E8CC8328C17}" destId="{90578E29-39ED-BB4E-9CCD-F4962E4C73B3}" srcOrd="0" destOrd="0" presId="urn:microsoft.com/office/officeart/2005/8/layout/list1"/>
    <dgm:cxn modelId="{E3D3819E-9039-FF46-91CD-E75428A5E680}" type="presOf" srcId="{B7D8B43F-B7E7-4734-AF1D-B4A7BF23DDD4}" destId="{47352F08-2B58-9B4A-805A-1B0DB07C8838}" srcOrd="1" destOrd="0" presId="urn:microsoft.com/office/officeart/2005/8/layout/list1"/>
    <dgm:cxn modelId="{E5406FAA-71F5-AB40-81BA-D16545BEFEF8}" type="presOf" srcId="{7E7535E5-9D5C-4EF6-99E4-5E8CC8328C17}" destId="{B0240CC8-528A-2848-BD5C-F7C56E143C37}" srcOrd="1" destOrd="0" presId="urn:microsoft.com/office/officeart/2005/8/layout/list1"/>
    <dgm:cxn modelId="{0AE187D2-A6E3-CD41-BB59-DA3E51A0190B}" type="presOf" srcId="{C88CC337-E7FA-42B6-9985-A2B90B603C9A}" destId="{CEC2AB35-DCA1-3948-8EE5-43111F944472}" srcOrd="1" destOrd="0" presId="urn:microsoft.com/office/officeart/2005/8/layout/list1"/>
    <dgm:cxn modelId="{F81BA7D7-C3C6-EA44-BB17-7CD808EE21EB}" type="presOf" srcId="{5A48D530-CA67-45E5-8DDD-797DBAE087E8}" destId="{0B2BD597-E5A4-5348-AF13-97AFA1E19B3D}" srcOrd="1" destOrd="0" presId="urn:microsoft.com/office/officeart/2005/8/layout/list1"/>
    <dgm:cxn modelId="{CEE478DF-5997-EF41-A7F4-08187955DB9F}" type="presOf" srcId="{0E59F821-F9B9-43F5-8ECA-41C2C3042513}" destId="{ED80C2EF-2982-B749-8B80-03EA16EE0C82}" srcOrd="0" destOrd="0" presId="urn:microsoft.com/office/officeart/2005/8/layout/list1"/>
    <dgm:cxn modelId="{D4EAA8DF-8058-3247-907B-37DBFD8D2283}" type="presOf" srcId="{B7D8B43F-B7E7-4734-AF1D-B4A7BF23DDD4}" destId="{9668401D-4C1A-3A48-9C40-E72AF74689F4}" srcOrd="0" destOrd="0" presId="urn:microsoft.com/office/officeart/2005/8/layout/list1"/>
    <dgm:cxn modelId="{26C7C6E3-CF63-4F77-AB44-BD52AA47852A}" srcId="{0E59F821-F9B9-43F5-8ECA-41C2C3042513}" destId="{5A48D530-CA67-45E5-8DDD-797DBAE087E8}" srcOrd="3" destOrd="0" parTransId="{5ED16A26-972E-48C4-B060-C57045D5E47A}" sibTransId="{9FA1431A-7148-4222-A254-59AFAD433412}"/>
    <dgm:cxn modelId="{5E8134FF-AF1B-4210-928A-13B83B127442}" srcId="{0E59F821-F9B9-43F5-8ECA-41C2C3042513}" destId="{C88CC337-E7FA-42B6-9985-A2B90B603C9A}" srcOrd="1" destOrd="0" parTransId="{A4855373-B896-476D-8E65-BB79FBAF6E72}" sibTransId="{1ABDE01D-2F1C-4A25-B9C1-9CCC26016873}"/>
    <dgm:cxn modelId="{BF823922-C781-3A4F-8541-C79FFDB1E12A}" type="presParOf" srcId="{ED80C2EF-2982-B749-8B80-03EA16EE0C82}" destId="{169BC2A3-A43E-334A-A666-EBE52E6F2E9A}" srcOrd="0" destOrd="0" presId="urn:microsoft.com/office/officeart/2005/8/layout/list1"/>
    <dgm:cxn modelId="{347CD354-E86D-1641-84E6-DEC611A86FA5}" type="presParOf" srcId="{169BC2A3-A43E-334A-A666-EBE52E6F2E9A}" destId="{90578E29-39ED-BB4E-9CCD-F4962E4C73B3}" srcOrd="0" destOrd="0" presId="urn:microsoft.com/office/officeart/2005/8/layout/list1"/>
    <dgm:cxn modelId="{0D10CE8D-3F30-754F-8A82-8995B8D98CC1}" type="presParOf" srcId="{169BC2A3-A43E-334A-A666-EBE52E6F2E9A}" destId="{B0240CC8-528A-2848-BD5C-F7C56E143C37}" srcOrd="1" destOrd="0" presId="urn:microsoft.com/office/officeart/2005/8/layout/list1"/>
    <dgm:cxn modelId="{F3AD521C-D931-3948-9EAF-F7162006CBF0}" type="presParOf" srcId="{ED80C2EF-2982-B749-8B80-03EA16EE0C82}" destId="{7A6F5CFB-6A1A-4347-B196-FF2DE2173493}" srcOrd="1" destOrd="0" presId="urn:microsoft.com/office/officeart/2005/8/layout/list1"/>
    <dgm:cxn modelId="{19671499-B060-544A-8994-A86DBC2412C6}" type="presParOf" srcId="{ED80C2EF-2982-B749-8B80-03EA16EE0C82}" destId="{7FDD7C86-0DA1-5846-87DA-781C920D1048}" srcOrd="2" destOrd="0" presId="urn:microsoft.com/office/officeart/2005/8/layout/list1"/>
    <dgm:cxn modelId="{2B2FEADC-8C0E-D449-BBC3-BB31C2B55518}" type="presParOf" srcId="{ED80C2EF-2982-B749-8B80-03EA16EE0C82}" destId="{7D59F3E9-47C8-0F4E-A7D2-F369996A5267}" srcOrd="3" destOrd="0" presId="urn:microsoft.com/office/officeart/2005/8/layout/list1"/>
    <dgm:cxn modelId="{3B454674-16DE-AA42-8CB0-2801B88353D2}" type="presParOf" srcId="{ED80C2EF-2982-B749-8B80-03EA16EE0C82}" destId="{7914EDFB-1F22-BE4A-973D-1271352A989A}" srcOrd="4" destOrd="0" presId="urn:microsoft.com/office/officeart/2005/8/layout/list1"/>
    <dgm:cxn modelId="{D1E9B2D3-DCBB-8945-8259-BEFDE9830206}" type="presParOf" srcId="{7914EDFB-1F22-BE4A-973D-1271352A989A}" destId="{682ECB6F-C4D7-3344-AA33-89A393D7BCD6}" srcOrd="0" destOrd="0" presId="urn:microsoft.com/office/officeart/2005/8/layout/list1"/>
    <dgm:cxn modelId="{2EB08510-EF84-FA49-8617-965815430BCB}" type="presParOf" srcId="{7914EDFB-1F22-BE4A-973D-1271352A989A}" destId="{CEC2AB35-DCA1-3948-8EE5-43111F944472}" srcOrd="1" destOrd="0" presId="urn:microsoft.com/office/officeart/2005/8/layout/list1"/>
    <dgm:cxn modelId="{028ED70B-D8E6-724C-BCB2-250797BEDDE0}" type="presParOf" srcId="{ED80C2EF-2982-B749-8B80-03EA16EE0C82}" destId="{F7F7BACC-5258-FF46-96FD-9C4B8BA7AB2A}" srcOrd="5" destOrd="0" presId="urn:microsoft.com/office/officeart/2005/8/layout/list1"/>
    <dgm:cxn modelId="{0DF547A5-10BD-5E46-9FDB-7E61FCF4D572}" type="presParOf" srcId="{ED80C2EF-2982-B749-8B80-03EA16EE0C82}" destId="{EA5772D3-2F62-894D-BEE7-5C96609B7576}" srcOrd="6" destOrd="0" presId="urn:microsoft.com/office/officeart/2005/8/layout/list1"/>
    <dgm:cxn modelId="{0D1B2F7F-9F2A-4E4F-8C78-6E62FE3DBAB1}" type="presParOf" srcId="{ED80C2EF-2982-B749-8B80-03EA16EE0C82}" destId="{15B2592E-BDDE-D648-B2CC-E022312F3EA2}" srcOrd="7" destOrd="0" presId="urn:microsoft.com/office/officeart/2005/8/layout/list1"/>
    <dgm:cxn modelId="{B73B3B08-882C-2749-B4EC-B4F501E29F42}" type="presParOf" srcId="{ED80C2EF-2982-B749-8B80-03EA16EE0C82}" destId="{6A9618E6-4277-BA4D-A5BD-CE39211A585A}" srcOrd="8" destOrd="0" presId="urn:microsoft.com/office/officeart/2005/8/layout/list1"/>
    <dgm:cxn modelId="{18924FA7-AAAB-6E49-8C7C-2973B940F006}" type="presParOf" srcId="{6A9618E6-4277-BA4D-A5BD-CE39211A585A}" destId="{9668401D-4C1A-3A48-9C40-E72AF74689F4}" srcOrd="0" destOrd="0" presId="urn:microsoft.com/office/officeart/2005/8/layout/list1"/>
    <dgm:cxn modelId="{DC097830-05C1-A24F-BA7C-F7DE93DA8E0A}" type="presParOf" srcId="{6A9618E6-4277-BA4D-A5BD-CE39211A585A}" destId="{47352F08-2B58-9B4A-805A-1B0DB07C8838}" srcOrd="1" destOrd="0" presId="urn:microsoft.com/office/officeart/2005/8/layout/list1"/>
    <dgm:cxn modelId="{749FA0C3-888A-C44D-8403-1BEFB12506C6}" type="presParOf" srcId="{ED80C2EF-2982-B749-8B80-03EA16EE0C82}" destId="{58B7FBD7-B2C8-A646-8AC0-F16D993CA506}" srcOrd="9" destOrd="0" presId="urn:microsoft.com/office/officeart/2005/8/layout/list1"/>
    <dgm:cxn modelId="{9FD50653-1AAD-C445-868F-B4E46B40BD5F}" type="presParOf" srcId="{ED80C2EF-2982-B749-8B80-03EA16EE0C82}" destId="{70E0FC3D-F4EA-2145-B385-160072508AE0}" srcOrd="10" destOrd="0" presId="urn:microsoft.com/office/officeart/2005/8/layout/list1"/>
    <dgm:cxn modelId="{179B8590-F8CD-C240-8B56-E989E0FE656E}" type="presParOf" srcId="{ED80C2EF-2982-B749-8B80-03EA16EE0C82}" destId="{8813CD0E-772C-D649-B1E8-ED5C7C1A04DC}" srcOrd="11" destOrd="0" presId="urn:microsoft.com/office/officeart/2005/8/layout/list1"/>
    <dgm:cxn modelId="{9E2546D0-6DB2-D74E-A3B1-53E52A690806}" type="presParOf" srcId="{ED80C2EF-2982-B749-8B80-03EA16EE0C82}" destId="{E66DE4FF-9C0F-9C47-95B0-39D46E2FB897}" srcOrd="12" destOrd="0" presId="urn:microsoft.com/office/officeart/2005/8/layout/list1"/>
    <dgm:cxn modelId="{D3797D83-FCDB-BD49-A664-3F33A9C34DFA}" type="presParOf" srcId="{E66DE4FF-9C0F-9C47-95B0-39D46E2FB897}" destId="{B59D7F7A-F58F-F147-B2EA-3FE53440DE1E}" srcOrd="0" destOrd="0" presId="urn:microsoft.com/office/officeart/2005/8/layout/list1"/>
    <dgm:cxn modelId="{08057709-8ADA-4B44-85B4-680A9E1D65EF}" type="presParOf" srcId="{E66DE4FF-9C0F-9C47-95B0-39D46E2FB897}" destId="{0B2BD597-E5A4-5348-AF13-97AFA1E19B3D}" srcOrd="1" destOrd="0" presId="urn:microsoft.com/office/officeart/2005/8/layout/list1"/>
    <dgm:cxn modelId="{B045F6DD-BE7E-D744-9845-0F7CFE728148}" type="presParOf" srcId="{ED80C2EF-2982-B749-8B80-03EA16EE0C82}" destId="{64D89DA6-A761-0748-8172-ACB08FEC3D97}" srcOrd="13" destOrd="0" presId="urn:microsoft.com/office/officeart/2005/8/layout/list1"/>
    <dgm:cxn modelId="{226DE007-D39B-1944-A030-AE4C0D3FB3A1}" type="presParOf" srcId="{ED80C2EF-2982-B749-8B80-03EA16EE0C82}" destId="{01931143-65C8-EE42-A7BE-BB21EBB6BA0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DD7C86-0DA1-5846-87DA-781C920D1048}">
      <dsp:nvSpPr>
        <dsp:cNvPr id="0" name=""/>
        <dsp:cNvSpPr/>
      </dsp:nvSpPr>
      <dsp:spPr>
        <a:xfrm>
          <a:off x="0" y="529159"/>
          <a:ext cx="6666833" cy="756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0240CC8-528A-2848-BD5C-F7C56E143C37}">
      <dsp:nvSpPr>
        <dsp:cNvPr id="0" name=""/>
        <dsp:cNvSpPr/>
      </dsp:nvSpPr>
      <dsp:spPr>
        <a:xfrm>
          <a:off x="333341" y="86359"/>
          <a:ext cx="4666783" cy="8856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n-US" sz="3000" kern="1200"/>
            <a:t>Numpy</a:t>
          </a:r>
        </a:p>
      </dsp:txBody>
      <dsp:txXfrm>
        <a:off x="376572" y="129590"/>
        <a:ext cx="4580321" cy="799138"/>
      </dsp:txXfrm>
    </dsp:sp>
    <dsp:sp modelId="{EA5772D3-2F62-894D-BEE7-5C96609B7576}">
      <dsp:nvSpPr>
        <dsp:cNvPr id="0" name=""/>
        <dsp:cNvSpPr/>
      </dsp:nvSpPr>
      <dsp:spPr>
        <a:xfrm>
          <a:off x="0" y="1889959"/>
          <a:ext cx="6666833" cy="756000"/>
        </a:xfrm>
        <a:prstGeom prst="rect">
          <a:avLst/>
        </a:prstGeom>
        <a:solidFill>
          <a:schemeClr val="lt1">
            <a:alpha val="90000"/>
            <a:hueOff val="0"/>
            <a:satOff val="0"/>
            <a:lumOff val="0"/>
            <a:alphaOff val="0"/>
          </a:schemeClr>
        </a:solidFill>
        <a:ln w="6350" cap="flat" cmpd="sng" algn="ctr">
          <a:solidFill>
            <a:schemeClr val="accent2">
              <a:hueOff val="2402804"/>
              <a:satOff val="3666"/>
              <a:lumOff val="131"/>
              <a:alphaOff val="0"/>
            </a:schemeClr>
          </a:solidFill>
          <a:prstDash val="solid"/>
          <a:miter lim="800000"/>
        </a:ln>
        <a:effectLst/>
      </dsp:spPr>
      <dsp:style>
        <a:lnRef idx="1">
          <a:scrgbClr r="0" g="0" b="0"/>
        </a:lnRef>
        <a:fillRef idx="1">
          <a:scrgbClr r="0" g="0" b="0"/>
        </a:fillRef>
        <a:effectRef idx="0">
          <a:scrgbClr r="0" g="0" b="0"/>
        </a:effectRef>
        <a:fontRef idx="minor"/>
      </dsp:style>
    </dsp:sp>
    <dsp:sp modelId="{CEC2AB35-DCA1-3948-8EE5-43111F944472}">
      <dsp:nvSpPr>
        <dsp:cNvPr id="0" name=""/>
        <dsp:cNvSpPr/>
      </dsp:nvSpPr>
      <dsp:spPr>
        <a:xfrm>
          <a:off x="333341" y="1447159"/>
          <a:ext cx="4666783" cy="885600"/>
        </a:xfrm>
        <a:prstGeom prst="roundRect">
          <a:avLst/>
        </a:prstGeom>
        <a:gradFill rotWithShape="0">
          <a:gsLst>
            <a:gs pos="0">
              <a:schemeClr val="accent2">
                <a:hueOff val="2402804"/>
                <a:satOff val="3666"/>
                <a:lumOff val="131"/>
                <a:alphaOff val="0"/>
                <a:satMod val="103000"/>
                <a:lumMod val="102000"/>
                <a:tint val="94000"/>
              </a:schemeClr>
            </a:gs>
            <a:gs pos="50000">
              <a:schemeClr val="accent2">
                <a:hueOff val="2402804"/>
                <a:satOff val="3666"/>
                <a:lumOff val="131"/>
                <a:alphaOff val="0"/>
                <a:satMod val="110000"/>
                <a:lumMod val="100000"/>
                <a:shade val="100000"/>
              </a:schemeClr>
            </a:gs>
            <a:gs pos="100000">
              <a:schemeClr val="accent2">
                <a:hueOff val="2402804"/>
                <a:satOff val="3666"/>
                <a:lumOff val="13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n-US" sz="3000" kern="1200"/>
            <a:t>Tensorflow</a:t>
          </a:r>
        </a:p>
      </dsp:txBody>
      <dsp:txXfrm>
        <a:off x="376572" y="1490390"/>
        <a:ext cx="4580321" cy="799138"/>
      </dsp:txXfrm>
    </dsp:sp>
    <dsp:sp modelId="{70E0FC3D-F4EA-2145-B385-160072508AE0}">
      <dsp:nvSpPr>
        <dsp:cNvPr id="0" name=""/>
        <dsp:cNvSpPr/>
      </dsp:nvSpPr>
      <dsp:spPr>
        <a:xfrm>
          <a:off x="0" y="3250759"/>
          <a:ext cx="6666833" cy="756000"/>
        </a:xfrm>
        <a:prstGeom prst="rect">
          <a:avLst/>
        </a:prstGeom>
        <a:solidFill>
          <a:schemeClr val="lt1">
            <a:alpha val="90000"/>
            <a:hueOff val="0"/>
            <a:satOff val="0"/>
            <a:lumOff val="0"/>
            <a:alphaOff val="0"/>
          </a:schemeClr>
        </a:solidFill>
        <a:ln w="6350" cap="flat" cmpd="sng" algn="ctr">
          <a:solidFill>
            <a:schemeClr val="accent2">
              <a:hueOff val="4805608"/>
              <a:satOff val="7333"/>
              <a:lumOff val="262"/>
              <a:alphaOff val="0"/>
            </a:schemeClr>
          </a:solidFill>
          <a:prstDash val="solid"/>
          <a:miter lim="800000"/>
        </a:ln>
        <a:effectLst/>
      </dsp:spPr>
      <dsp:style>
        <a:lnRef idx="1">
          <a:scrgbClr r="0" g="0" b="0"/>
        </a:lnRef>
        <a:fillRef idx="1">
          <a:scrgbClr r="0" g="0" b="0"/>
        </a:fillRef>
        <a:effectRef idx="0">
          <a:scrgbClr r="0" g="0" b="0"/>
        </a:effectRef>
        <a:fontRef idx="minor"/>
      </dsp:style>
    </dsp:sp>
    <dsp:sp modelId="{47352F08-2B58-9B4A-805A-1B0DB07C8838}">
      <dsp:nvSpPr>
        <dsp:cNvPr id="0" name=""/>
        <dsp:cNvSpPr/>
      </dsp:nvSpPr>
      <dsp:spPr>
        <a:xfrm>
          <a:off x="333341" y="2807959"/>
          <a:ext cx="4666783" cy="885600"/>
        </a:xfrm>
        <a:prstGeom prst="roundRect">
          <a:avLst/>
        </a:prstGeom>
        <a:gradFill rotWithShape="0">
          <a:gsLst>
            <a:gs pos="0">
              <a:schemeClr val="accent2">
                <a:hueOff val="4805608"/>
                <a:satOff val="7333"/>
                <a:lumOff val="262"/>
                <a:alphaOff val="0"/>
                <a:satMod val="103000"/>
                <a:lumMod val="102000"/>
                <a:tint val="94000"/>
              </a:schemeClr>
            </a:gs>
            <a:gs pos="50000">
              <a:schemeClr val="accent2">
                <a:hueOff val="4805608"/>
                <a:satOff val="7333"/>
                <a:lumOff val="262"/>
                <a:alphaOff val="0"/>
                <a:satMod val="110000"/>
                <a:lumMod val="100000"/>
                <a:shade val="100000"/>
              </a:schemeClr>
            </a:gs>
            <a:gs pos="100000">
              <a:schemeClr val="accent2">
                <a:hueOff val="4805608"/>
                <a:satOff val="7333"/>
                <a:lumOff val="26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n-US" sz="3000" kern="1200"/>
            <a:t>Pickle</a:t>
          </a:r>
        </a:p>
      </dsp:txBody>
      <dsp:txXfrm>
        <a:off x="376572" y="2851190"/>
        <a:ext cx="4580321" cy="799138"/>
      </dsp:txXfrm>
    </dsp:sp>
    <dsp:sp modelId="{01931143-65C8-EE42-A7BE-BB21EBB6BA0A}">
      <dsp:nvSpPr>
        <dsp:cNvPr id="0" name=""/>
        <dsp:cNvSpPr/>
      </dsp:nvSpPr>
      <dsp:spPr>
        <a:xfrm>
          <a:off x="0" y="4611560"/>
          <a:ext cx="6666833" cy="756000"/>
        </a:xfrm>
        <a:prstGeom prst="rect">
          <a:avLst/>
        </a:prstGeom>
        <a:solidFill>
          <a:schemeClr val="lt1">
            <a:alpha val="90000"/>
            <a:hueOff val="0"/>
            <a:satOff val="0"/>
            <a:lumOff val="0"/>
            <a:alphaOff val="0"/>
          </a:schemeClr>
        </a:solidFill>
        <a:ln w="6350" cap="flat" cmpd="sng" algn="ctr">
          <a:solidFill>
            <a:schemeClr val="accent2">
              <a:hueOff val="7208412"/>
              <a:satOff val="10999"/>
              <a:lumOff val="393"/>
              <a:alphaOff val="0"/>
            </a:schemeClr>
          </a:solidFill>
          <a:prstDash val="solid"/>
          <a:miter lim="800000"/>
        </a:ln>
        <a:effectLst/>
      </dsp:spPr>
      <dsp:style>
        <a:lnRef idx="1">
          <a:scrgbClr r="0" g="0" b="0"/>
        </a:lnRef>
        <a:fillRef idx="1">
          <a:scrgbClr r="0" g="0" b="0"/>
        </a:fillRef>
        <a:effectRef idx="0">
          <a:scrgbClr r="0" g="0" b="0"/>
        </a:effectRef>
        <a:fontRef idx="minor"/>
      </dsp:style>
    </dsp:sp>
    <dsp:sp modelId="{0B2BD597-E5A4-5348-AF13-97AFA1E19B3D}">
      <dsp:nvSpPr>
        <dsp:cNvPr id="0" name=""/>
        <dsp:cNvSpPr/>
      </dsp:nvSpPr>
      <dsp:spPr>
        <a:xfrm>
          <a:off x="333341" y="4168760"/>
          <a:ext cx="4666783" cy="885600"/>
        </a:xfrm>
        <a:prstGeom prst="roundRect">
          <a:avLst/>
        </a:prstGeom>
        <a:gradFill rotWithShape="0">
          <a:gsLst>
            <a:gs pos="0">
              <a:schemeClr val="accent2">
                <a:hueOff val="7208412"/>
                <a:satOff val="10999"/>
                <a:lumOff val="393"/>
                <a:alphaOff val="0"/>
                <a:satMod val="103000"/>
                <a:lumMod val="102000"/>
                <a:tint val="94000"/>
              </a:schemeClr>
            </a:gs>
            <a:gs pos="50000">
              <a:schemeClr val="accent2">
                <a:hueOff val="7208412"/>
                <a:satOff val="10999"/>
                <a:lumOff val="393"/>
                <a:alphaOff val="0"/>
                <a:satMod val="110000"/>
                <a:lumMod val="100000"/>
                <a:shade val="100000"/>
              </a:schemeClr>
            </a:gs>
            <a:gs pos="100000">
              <a:schemeClr val="accent2">
                <a:hueOff val="7208412"/>
                <a:satOff val="10999"/>
                <a:lumOff val="39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n-US" sz="3000" kern="1200"/>
            <a:t>Tflearn</a:t>
          </a:r>
        </a:p>
      </dsp:txBody>
      <dsp:txXfrm>
        <a:off x="376572" y="4211991"/>
        <a:ext cx="4580321"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8E2ECAC-A798-4DCE-9281-A33874B98D5A}" type="datetimeFigureOut">
              <a:rPr lang="en-IN" smtClean="0"/>
              <a:t>28/01/22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8AC6F7-0D5F-4FF4-8532-A70A0FA8A0A9}" type="slidenum">
              <a:rPr lang="en-IN" smtClean="0"/>
              <a:t>‹#›</a:t>
            </a:fld>
            <a:endParaRPr lang="en-IN"/>
          </a:p>
        </p:txBody>
      </p:sp>
    </p:spTree>
    <p:extLst>
      <p:ext uri="{BB962C8B-B14F-4D97-AF65-F5344CB8AC3E}">
        <p14:creationId xmlns:p14="http://schemas.microsoft.com/office/powerpoint/2010/main" val="359708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8E2ECAC-A798-4DCE-9281-A33874B98D5A}" type="datetimeFigureOut">
              <a:rPr lang="en-IN" smtClean="0"/>
              <a:t>28/01/22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8AC6F7-0D5F-4FF4-8532-A70A0FA8A0A9}" type="slidenum">
              <a:rPr lang="en-IN" smtClean="0"/>
              <a:t>‹#›</a:t>
            </a:fld>
            <a:endParaRPr lang="en-IN"/>
          </a:p>
        </p:txBody>
      </p:sp>
    </p:spTree>
    <p:extLst>
      <p:ext uri="{BB962C8B-B14F-4D97-AF65-F5344CB8AC3E}">
        <p14:creationId xmlns:p14="http://schemas.microsoft.com/office/powerpoint/2010/main" val="1291735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8E2ECAC-A798-4DCE-9281-A33874B98D5A}" type="datetimeFigureOut">
              <a:rPr lang="en-IN" smtClean="0"/>
              <a:t>28/01/22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8AC6F7-0D5F-4FF4-8532-A70A0FA8A0A9}" type="slidenum">
              <a:rPr lang="en-IN" smtClean="0"/>
              <a:t>‹#›</a:t>
            </a:fld>
            <a:endParaRPr lang="en-IN"/>
          </a:p>
        </p:txBody>
      </p:sp>
    </p:spTree>
    <p:extLst>
      <p:ext uri="{BB962C8B-B14F-4D97-AF65-F5344CB8AC3E}">
        <p14:creationId xmlns:p14="http://schemas.microsoft.com/office/powerpoint/2010/main" val="3030871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8E2ECAC-A798-4DCE-9281-A33874B98D5A}" type="datetimeFigureOut">
              <a:rPr lang="en-IN" smtClean="0"/>
              <a:t>28/01/22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8AC6F7-0D5F-4FF4-8532-A70A0FA8A0A9}" type="slidenum">
              <a:rPr lang="en-IN" smtClean="0"/>
              <a:t>‹#›</a:t>
            </a:fld>
            <a:endParaRPr lang="en-IN"/>
          </a:p>
        </p:txBody>
      </p:sp>
    </p:spTree>
    <p:extLst>
      <p:ext uri="{BB962C8B-B14F-4D97-AF65-F5344CB8AC3E}">
        <p14:creationId xmlns:p14="http://schemas.microsoft.com/office/powerpoint/2010/main" val="3425853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8E2ECAC-A798-4DCE-9281-A33874B98D5A}" type="datetimeFigureOut">
              <a:rPr lang="en-IN" smtClean="0"/>
              <a:t>28/01/22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8AC6F7-0D5F-4FF4-8532-A70A0FA8A0A9}" type="slidenum">
              <a:rPr lang="en-IN" smtClean="0"/>
              <a:t>‹#›</a:t>
            </a:fld>
            <a:endParaRPr lang="en-IN"/>
          </a:p>
        </p:txBody>
      </p:sp>
    </p:spTree>
    <p:extLst>
      <p:ext uri="{BB962C8B-B14F-4D97-AF65-F5344CB8AC3E}">
        <p14:creationId xmlns:p14="http://schemas.microsoft.com/office/powerpoint/2010/main" val="2934652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8E2ECAC-A798-4DCE-9281-A33874B98D5A}" type="datetimeFigureOut">
              <a:rPr lang="en-IN" smtClean="0"/>
              <a:t>28/01/22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8AC6F7-0D5F-4FF4-8532-A70A0FA8A0A9}" type="slidenum">
              <a:rPr lang="en-IN" smtClean="0"/>
              <a:t>‹#›</a:t>
            </a:fld>
            <a:endParaRPr lang="en-IN"/>
          </a:p>
        </p:txBody>
      </p:sp>
    </p:spTree>
    <p:extLst>
      <p:ext uri="{BB962C8B-B14F-4D97-AF65-F5344CB8AC3E}">
        <p14:creationId xmlns:p14="http://schemas.microsoft.com/office/powerpoint/2010/main" val="3762634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8E2ECAC-A798-4DCE-9281-A33874B98D5A}" type="datetimeFigureOut">
              <a:rPr lang="en-IN" smtClean="0"/>
              <a:t>28/01/22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E8AC6F7-0D5F-4FF4-8532-A70A0FA8A0A9}" type="slidenum">
              <a:rPr lang="en-IN" smtClean="0"/>
              <a:t>‹#›</a:t>
            </a:fld>
            <a:endParaRPr lang="en-IN"/>
          </a:p>
        </p:txBody>
      </p:sp>
    </p:spTree>
    <p:extLst>
      <p:ext uri="{BB962C8B-B14F-4D97-AF65-F5344CB8AC3E}">
        <p14:creationId xmlns:p14="http://schemas.microsoft.com/office/powerpoint/2010/main" val="294599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8E2ECAC-A798-4DCE-9281-A33874B98D5A}" type="datetimeFigureOut">
              <a:rPr lang="en-IN" smtClean="0"/>
              <a:t>28/01/22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E8AC6F7-0D5F-4FF4-8532-A70A0FA8A0A9}" type="slidenum">
              <a:rPr lang="en-IN" smtClean="0"/>
              <a:t>‹#›</a:t>
            </a:fld>
            <a:endParaRPr lang="en-IN"/>
          </a:p>
        </p:txBody>
      </p:sp>
    </p:spTree>
    <p:extLst>
      <p:ext uri="{BB962C8B-B14F-4D97-AF65-F5344CB8AC3E}">
        <p14:creationId xmlns:p14="http://schemas.microsoft.com/office/powerpoint/2010/main" val="711582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2ECAC-A798-4DCE-9281-A33874B98D5A}" type="datetimeFigureOut">
              <a:rPr lang="en-IN" smtClean="0"/>
              <a:t>28/01/22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E8AC6F7-0D5F-4FF4-8532-A70A0FA8A0A9}" type="slidenum">
              <a:rPr lang="en-IN" smtClean="0"/>
              <a:t>‹#›</a:t>
            </a:fld>
            <a:endParaRPr lang="en-IN"/>
          </a:p>
        </p:txBody>
      </p:sp>
    </p:spTree>
    <p:extLst>
      <p:ext uri="{BB962C8B-B14F-4D97-AF65-F5344CB8AC3E}">
        <p14:creationId xmlns:p14="http://schemas.microsoft.com/office/powerpoint/2010/main" val="90408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8E2ECAC-A798-4DCE-9281-A33874B98D5A}" type="datetimeFigureOut">
              <a:rPr lang="en-IN" smtClean="0"/>
              <a:t>28/01/22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8AC6F7-0D5F-4FF4-8532-A70A0FA8A0A9}" type="slidenum">
              <a:rPr lang="en-IN" smtClean="0"/>
              <a:t>‹#›</a:t>
            </a:fld>
            <a:endParaRPr lang="en-IN"/>
          </a:p>
        </p:txBody>
      </p:sp>
    </p:spTree>
    <p:extLst>
      <p:ext uri="{BB962C8B-B14F-4D97-AF65-F5344CB8AC3E}">
        <p14:creationId xmlns:p14="http://schemas.microsoft.com/office/powerpoint/2010/main" val="2656541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8E2ECAC-A798-4DCE-9281-A33874B98D5A}" type="datetimeFigureOut">
              <a:rPr lang="en-IN" smtClean="0"/>
              <a:t>28/01/22</a:t>
            </a:fld>
            <a:endParaRPr lang="en-IN"/>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AC6F7-0D5F-4FF4-8532-A70A0FA8A0A9}" type="slidenum">
              <a:rPr lang="en-IN" smtClean="0"/>
              <a:t>‹#›</a:t>
            </a:fld>
            <a:endParaRPr lang="en-IN"/>
          </a:p>
        </p:txBody>
      </p:sp>
    </p:spTree>
    <p:extLst>
      <p:ext uri="{BB962C8B-B14F-4D97-AF65-F5344CB8AC3E}">
        <p14:creationId xmlns:p14="http://schemas.microsoft.com/office/powerpoint/2010/main" val="959364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E2ECAC-A798-4DCE-9281-A33874B98D5A}" type="datetimeFigureOut">
              <a:rPr lang="en-IN" smtClean="0"/>
              <a:t>28/01/22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AC6F7-0D5F-4FF4-8532-A70A0FA8A0A9}" type="slidenum">
              <a:rPr lang="en-IN" smtClean="0"/>
              <a:t>‹#›</a:t>
            </a:fld>
            <a:endParaRPr lang="en-IN"/>
          </a:p>
        </p:txBody>
      </p:sp>
    </p:spTree>
    <p:extLst>
      <p:ext uri="{BB962C8B-B14F-4D97-AF65-F5344CB8AC3E}">
        <p14:creationId xmlns:p14="http://schemas.microsoft.com/office/powerpoint/2010/main" val="544056297"/>
      </p:ext>
    </p:extLst>
  </p:cSld>
  <p:clrMap bg1="dk1" tx1="lt1" bg2="dk2" tx2="lt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person, person, indoor&#10;&#10;Description automatically generated">
            <a:extLst>
              <a:ext uri="{FF2B5EF4-FFF2-40B4-BE49-F238E27FC236}">
                <a16:creationId xmlns:a16="http://schemas.microsoft.com/office/drawing/2014/main" id="{6B9D680E-F725-A248-B770-DC32C14137B6}"/>
              </a:ext>
            </a:extLst>
          </p:cNvPr>
          <p:cNvPicPr>
            <a:picLocks noChangeAspect="1"/>
          </p:cNvPicPr>
          <p:nvPr/>
        </p:nvPicPr>
        <p:blipFill rotWithShape="1">
          <a:blip r:embed="rId2">
            <a:extLst>
              <a:ext uri="{28A0092B-C50C-407E-A947-70E740481C1C}">
                <a14:useLocalDpi xmlns:a14="http://schemas.microsoft.com/office/drawing/2010/main" val="0"/>
              </a:ext>
            </a:extLst>
          </a:blip>
          <a:srcRect t="3152" r="23298" b="594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CCE9C1-05F8-45E4-9903-30C8CD8729A0}"/>
              </a:ext>
            </a:extLst>
          </p:cNvPr>
          <p:cNvSpPr>
            <a:spLocks noGrp="1"/>
          </p:cNvSpPr>
          <p:nvPr>
            <p:ph type="ctrTitle"/>
          </p:nvPr>
        </p:nvSpPr>
        <p:spPr>
          <a:xfrm>
            <a:off x="477981" y="625683"/>
            <a:ext cx="4023360" cy="3031390"/>
          </a:xfrm>
        </p:spPr>
        <p:txBody>
          <a:bodyPr anchor="b">
            <a:normAutofit/>
          </a:bodyPr>
          <a:lstStyle/>
          <a:p>
            <a:pPr algn="l"/>
            <a:r>
              <a:rPr lang="en-IN" sz="4100" dirty="0"/>
              <a:t>Real Time Sign Language Recognition system  for Deaf and Dumb People</a:t>
            </a:r>
          </a:p>
        </p:txBody>
      </p:sp>
      <p:sp>
        <p:nvSpPr>
          <p:cNvPr id="3" name="Subtitle 2">
            <a:extLst>
              <a:ext uri="{FF2B5EF4-FFF2-40B4-BE49-F238E27FC236}">
                <a16:creationId xmlns:a16="http://schemas.microsoft.com/office/drawing/2014/main" id="{6EE5A0B8-0983-4BCA-B579-9749B437CC3D}"/>
              </a:ext>
            </a:extLst>
          </p:cNvPr>
          <p:cNvSpPr>
            <a:spLocks noGrp="1"/>
          </p:cNvSpPr>
          <p:nvPr>
            <p:ph type="subTitle" idx="1"/>
          </p:nvPr>
        </p:nvSpPr>
        <p:spPr>
          <a:xfrm>
            <a:off x="477980" y="4872922"/>
            <a:ext cx="4023359" cy="1208141"/>
          </a:xfrm>
        </p:spPr>
        <p:txBody>
          <a:bodyPr>
            <a:normAutofit/>
          </a:bodyPr>
          <a:lstStyle/>
          <a:p>
            <a:pPr algn="l"/>
            <a:r>
              <a:rPr lang="en-US" sz="1300"/>
              <a:t>GROUP MEMBERS</a:t>
            </a:r>
          </a:p>
          <a:p>
            <a:pPr algn="l"/>
            <a:r>
              <a:rPr lang="en-US" sz="1300"/>
              <a:t>2010030020 : RISHAL </a:t>
            </a:r>
          </a:p>
          <a:p>
            <a:pPr algn="l"/>
            <a:r>
              <a:rPr lang="en-US" sz="1300"/>
              <a:t>2010030015 :ANIL KUMAR</a:t>
            </a:r>
          </a:p>
          <a:p>
            <a:pPr algn="l"/>
            <a:r>
              <a:rPr lang="en-US" sz="1300"/>
              <a:t>2010030288: DILEEP SAI LAVU</a:t>
            </a:r>
          </a:p>
          <a:p>
            <a:pPr algn="l"/>
            <a:endParaRPr lang="en-IN" sz="130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CA682FC-DFD4-4CF7-A23E-C8500BC86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475" y="0"/>
            <a:ext cx="1914525" cy="1060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23204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A0F43F-F211-48B4-B7E4-B41F18E3640F}"/>
              </a:ext>
            </a:extLst>
          </p:cNvPr>
          <p:cNvSpPr>
            <a:spLocks noGrp="1"/>
          </p:cNvSpPr>
          <p:nvPr>
            <p:ph type="title"/>
          </p:nvPr>
        </p:nvSpPr>
        <p:spPr>
          <a:xfrm>
            <a:off x="804672" y="338328"/>
            <a:ext cx="3877056" cy="2249424"/>
          </a:xfrm>
        </p:spPr>
        <p:txBody>
          <a:bodyPr vert="horz" lIns="91440" tIns="45720" rIns="91440" bIns="45720" rtlCol="0" anchor="b">
            <a:normAutofit/>
          </a:bodyPr>
          <a:lstStyle/>
          <a:p>
            <a:r>
              <a:rPr lang="en-US" sz="5000"/>
              <a:t>GESTURES OF DIFFERENT SIGNS</a:t>
            </a:r>
          </a:p>
        </p:txBody>
      </p:sp>
      <p:pic>
        <p:nvPicPr>
          <p:cNvPr id="4" name="Picture 3">
            <a:extLst>
              <a:ext uri="{FF2B5EF4-FFF2-40B4-BE49-F238E27FC236}">
                <a16:creationId xmlns:a16="http://schemas.microsoft.com/office/drawing/2014/main" id="{77C54723-7916-4A5E-AD39-14E33CD79283}"/>
              </a:ext>
            </a:extLst>
          </p:cNvPr>
          <p:cNvPicPr>
            <a:picLocks noChangeAspect="1"/>
          </p:cNvPicPr>
          <p:nvPr/>
        </p:nvPicPr>
        <p:blipFill>
          <a:blip r:embed="rId2"/>
          <a:stretch>
            <a:fillRect/>
          </a:stretch>
        </p:blipFill>
        <p:spPr>
          <a:xfrm>
            <a:off x="6475751" y="329822"/>
            <a:ext cx="5690015" cy="3357758"/>
          </a:xfrm>
          <a:prstGeom prst="rect">
            <a:avLst/>
          </a:prstGeom>
        </p:spPr>
      </p:pic>
      <p:pic>
        <p:nvPicPr>
          <p:cNvPr id="6" name="Picture 5">
            <a:extLst>
              <a:ext uri="{FF2B5EF4-FFF2-40B4-BE49-F238E27FC236}">
                <a16:creationId xmlns:a16="http://schemas.microsoft.com/office/drawing/2014/main" id="{4152A473-945D-46E9-9F6B-D8B72DA3140F}"/>
              </a:ext>
            </a:extLst>
          </p:cNvPr>
          <p:cNvPicPr>
            <a:picLocks noChangeAspect="1"/>
          </p:cNvPicPr>
          <p:nvPr/>
        </p:nvPicPr>
        <p:blipFill>
          <a:blip r:embed="rId3"/>
          <a:stretch>
            <a:fillRect/>
          </a:stretch>
        </p:blipFill>
        <p:spPr>
          <a:xfrm>
            <a:off x="5411449" y="3155743"/>
            <a:ext cx="6244444" cy="3544860"/>
          </a:xfrm>
          <a:prstGeom prst="rect">
            <a:avLst/>
          </a:prstGeom>
        </p:spPr>
      </p:pic>
    </p:spTree>
    <p:extLst>
      <p:ext uri="{BB962C8B-B14F-4D97-AF65-F5344CB8AC3E}">
        <p14:creationId xmlns:p14="http://schemas.microsoft.com/office/powerpoint/2010/main" val="1389196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71F486-2A29-4E0B-B681-3B7DD9C3235C}"/>
              </a:ext>
            </a:extLst>
          </p:cNvPr>
          <p:cNvSpPr>
            <a:spLocks noGrp="1"/>
          </p:cNvSpPr>
          <p:nvPr>
            <p:ph type="ctrTitle"/>
          </p:nvPr>
        </p:nvSpPr>
        <p:spPr>
          <a:xfrm>
            <a:off x="686834" y="1153572"/>
            <a:ext cx="3200400" cy="4461163"/>
          </a:xfrm>
        </p:spPr>
        <p:txBody>
          <a:bodyPr vert="horz" lIns="91440" tIns="45720" rIns="91440" bIns="45720" rtlCol="0" anchor="ctr">
            <a:normAutofit/>
          </a:bodyPr>
          <a:lstStyle/>
          <a:p>
            <a:pPr algn="l"/>
            <a:r>
              <a:rPr lang="en-US" sz="4400" kern="1200">
                <a:solidFill>
                  <a:srgbClr val="FFFFFF"/>
                </a:solidFill>
                <a:latin typeface="+mj-lt"/>
                <a:ea typeface="+mj-ea"/>
                <a:cs typeface="+mj-cs"/>
              </a:rPr>
              <a:t>REFRENCES</a:t>
            </a:r>
          </a:p>
        </p:txBody>
      </p:sp>
      <p:sp>
        <p:nvSpPr>
          <p:cNvPr id="24"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ubtitle 2">
            <a:extLst>
              <a:ext uri="{FF2B5EF4-FFF2-40B4-BE49-F238E27FC236}">
                <a16:creationId xmlns:a16="http://schemas.microsoft.com/office/drawing/2014/main" id="{874D2877-F147-48D1-8073-CCBE886175D7}"/>
              </a:ext>
            </a:extLst>
          </p:cNvPr>
          <p:cNvSpPr>
            <a:spLocks noGrp="1"/>
          </p:cNvSpPr>
          <p:nvPr>
            <p:ph type="subTitle" idx="1"/>
          </p:nvPr>
        </p:nvSpPr>
        <p:spPr>
          <a:xfrm>
            <a:off x="4447308" y="591344"/>
            <a:ext cx="6906491" cy="5585619"/>
          </a:xfrm>
        </p:spPr>
        <p:txBody>
          <a:bodyPr vert="horz" lIns="91440" tIns="45720" rIns="91440" bIns="45720" rtlCol="0" anchor="ctr">
            <a:normAutofit/>
          </a:bodyPr>
          <a:lstStyle/>
          <a:p>
            <a:pPr marL="285750" indent="-228600" algn="l">
              <a:buFont typeface="Arial" panose="020B0604020202020204" pitchFamily="34" charset="0"/>
              <a:buChar char="•"/>
            </a:pPr>
            <a:r>
              <a:rPr lang="en-US"/>
              <a:t>1] Pallavi Gurjal, Kiran Kunnur, “Real Time Hand Gesture Recognition using SIFT”, International Journal for Electronics and Engineering, 2012,pp 19-33.</a:t>
            </a:r>
          </a:p>
          <a:p>
            <a:pPr marL="285750" indent="-228600" algn="l">
              <a:buFont typeface="Arial" panose="020B0604020202020204" pitchFamily="34" charset="0"/>
              <a:buChar char="•"/>
            </a:pPr>
            <a:r>
              <a:rPr lang="en-US"/>
              <a:t>[2] Ghotkar, Archana S., “Hand Gesture Recognition for Indian Sign Language”, International Conference on Computer Communication and Informatics(ICCCI), 2012, pp 1-4.</a:t>
            </a:r>
          </a:p>
          <a:p>
            <a:pPr marL="285750" indent="-228600" algn="l">
              <a:buFont typeface="Arial" panose="020B0604020202020204" pitchFamily="34" charset="0"/>
              <a:buChar char="•"/>
            </a:pPr>
            <a:r>
              <a:rPr lang="en-US"/>
              <a:t>[3] https://github.com/yatharth77/Indian-Sign- Language-Gesture-Recognition.</a:t>
            </a:r>
          </a:p>
          <a:p>
            <a:pPr marL="285750" indent="-228600" algn="l">
              <a:buFont typeface="Arial" panose="020B0604020202020204" pitchFamily="34" charset="0"/>
              <a:buChar char="•"/>
            </a:pPr>
            <a:r>
              <a:rPr lang="en-US"/>
              <a:t>[4] Rajam, P. Subha and Dr G Balakrishnan , "Real Time Indian Sign Language Recognition System to aid Deaf and Dumb people", 13th International Conference</a:t>
            </a:r>
          </a:p>
        </p:txBody>
      </p:sp>
    </p:spTree>
    <p:extLst>
      <p:ext uri="{BB962C8B-B14F-4D97-AF65-F5344CB8AC3E}">
        <p14:creationId xmlns:p14="http://schemas.microsoft.com/office/powerpoint/2010/main" val="1687919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9A29D1-7829-E94A-B135-2654FADCD5C6}"/>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Python Packages</a:t>
            </a: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E99554ED-12B7-4DB9-9041-DEDECFFDB50B}"/>
              </a:ext>
            </a:extLst>
          </p:cNvPr>
          <p:cNvGraphicFramePr>
            <a:graphicFrameLocks noGrp="1"/>
          </p:cNvGraphicFramePr>
          <p:nvPr>
            <p:ph idx="1"/>
            <p:extLst>
              <p:ext uri="{D42A27DB-BD31-4B8C-83A1-F6EECF244321}">
                <p14:modId xmlns:p14="http://schemas.microsoft.com/office/powerpoint/2010/main" val="337722126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465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BEE5-04E1-6741-9F48-B08D15B3943E}"/>
              </a:ext>
            </a:extLst>
          </p:cNvPr>
          <p:cNvSpPr>
            <a:spLocks noGrp="1"/>
          </p:cNvSpPr>
          <p:nvPr>
            <p:ph type="title"/>
          </p:nvPr>
        </p:nvSpPr>
        <p:spPr>
          <a:xfrm>
            <a:off x="7464614" y="1783959"/>
            <a:ext cx="4087306" cy="1783700"/>
          </a:xfrm>
        </p:spPr>
        <p:txBody>
          <a:bodyPr vert="horz" lIns="91440" tIns="45720" rIns="91440" bIns="45720" rtlCol="0" anchor="b">
            <a:normAutofit/>
          </a:bodyPr>
          <a:lstStyle/>
          <a:p>
            <a:r>
              <a:rPr lang="en-US" sz="5400" dirty="0"/>
              <a:t>ALGORITHM</a:t>
            </a:r>
          </a:p>
        </p:txBody>
      </p:sp>
      <p:sp>
        <p:nvSpPr>
          <p:cNvPr id="11" name="Freeform: Shape 1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518C3CF6-3993-5246-AA6E-B7318B187E47}"/>
              </a:ext>
            </a:extLst>
          </p:cNvPr>
          <p:cNvSpPr txBox="1"/>
          <p:nvPr/>
        </p:nvSpPr>
        <p:spPr>
          <a:xfrm>
            <a:off x="7581418" y="-706056"/>
            <a:ext cx="184731" cy="369332"/>
          </a:xfrm>
          <a:prstGeom prst="rect">
            <a:avLst/>
          </a:prstGeom>
          <a:noFill/>
        </p:spPr>
        <p:txBody>
          <a:bodyPr wrap="none" rtlCol="0">
            <a:spAutoFit/>
          </a:bodyPr>
          <a:lstStyle/>
          <a:p>
            <a:endParaRPr lang="en-US" dirty="0"/>
          </a:p>
        </p:txBody>
      </p:sp>
      <p:pic>
        <p:nvPicPr>
          <p:cNvPr id="24" name="Content Placeholder 23" descr="Diagram&#10;&#10;Description automatically generated">
            <a:extLst>
              <a:ext uri="{FF2B5EF4-FFF2-40B4-BE49-F238E27FC236}">
                <a16:creationId xmlns:a16="http://schemas.microsoft.com/office/drawing/2014/main" id="{B790315D-D22C-554B-ABFB-10E27806E7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7464614" cy="6858000"/>
          </a:xfrm>
        </p:spPr>
      </p:pic>
    </p:spTree>
    <p:extLst>
      <p:ext uri="{BB962C8B-B14F-4D97-AF65-F5344CB8AC3E}">
        <p14:creationId xmlns:p14="http://schemas.microsoft.com/office/powerpoint/2010/main" val="2461750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FE3B-0BA1-324F-88BB-49626255C190}"/>
              </a:ext>
            </a:extLst>
          </p:cNvPr>
          <p:cNvSpPr>
            <a:spLocks noGrp="1"/>
          </p:cNvSpPr>
          <p:nvPr>
            <p:ph type="title"/>
          </p:nvPr>
        </p:nvSpPr>
        <p:spPr>
          <a:xfrm>
            <a:off x="3558448" y="365125"/>
            <a:ext cx="7795352" cy="1325563"/>
          </a:xfrm>
        </p:spPr>
        <p:txBody>
          <a:bodyPr/>
          <a:lstStyle/>
          <a:p>
            <a:r>
              <a:rPr lang="en-US" dirty="0"/>
              <a:t>Sample </a:t>
            </a:r>
            <a:r>
              <a:rPr lang="en-US" i="1" dirty="0"/>
              <a:t>Output</a:t>
            </a:r>
          </a:p>
        </p:txBody>
      </p:sp>
      <p:pic>
        <p:nvPicPr>
          <p:cNvPr id="5" name="Content Placeholder 4" descr="A picture containing text, indoor&#10;&#10;Description automatically generated">
            <a:extLst>
              <a:ext uri="{FF2B5EF4-FFF2-40B4-BE49-F238E27FC236}">
                <a16:creationId xmlns:a16="http://schemas.microsoft.com/office/drawing/2014/main" id="{D38C2AAF-0701-3D48-9D1E-97132B8C0B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3556" y="1558977"/>
            <a:ext cx="8504887" cy="4933898"/>
          </a:xfrm>
        </p:spPr>
      </p:pic>
    </p:spTree>
    <p:extLst>
      <p:ext uri="{BB962C8B-B14F-4D97-AF65-F5344CB8AC3E}">
        <p14:creationId xmlns:p14="http://schemas.microsoft.com/office/powerpoint/2010/main" val="3141077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5">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7">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30" name="Freeform: Shape 29">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E9A14BE-56B8-C94F-B17B-5331BA8A2A90}"/>
              </a:ext>
            </a:extLst>
          </p:cNvPr>
          <p:cNvSpPr>
            <a:spLocks noGrp="1"/>
          </p:cNvSpPr>
          <p:nvPr>
            <p:ph type="title"/>
          </p:nvPr>
        </p:nvSpPr>
        <p:spPr>
          <a:xfrm>
            <a:off x="765051" y="662400"/>
            <a:ext cx="3384000" cy="1492132"/>
          </a:xfrm>
        </p:spPr>
        <p:txBody>
          <a:bodyPr vert="horz" lIns="91440" tIns="45720" rIns="91440" bIns="45720" rtlCol="0" anchor="t">
            <a:normAutofit/>
          </a:bodyPr>
          <a:lstStyle/>
          <a:p>
            <a:r>
              <a:rPr lang="en-US" kern="1200">
                <a:solidFill>
                  <a:schemeClr val="bg1"/>
                </a:solidFill>
                <a:latin typeface="+mj-lt"/>
                <a:ea typeface="+mj-ea"/>
                <a:cs typeface="+mj-cs"/>
              </a:rPr>
              <a:t>Github Repository</a:t>
            </a:r>
          </a:p>
        </p:txBody>
      </p:sp>
      <p:sp>
        <p:nvSpPr>
          <p:cNvPr id="6" name="Rectangle 5">
            <a:extLst>
              <a:ext uri="{FF2B5EF4-FFF2-40B4-BE49-F238E27FC236}">
                <a16:creationId xmlns:a16="http://schemas.microsoft.com/office/drawing/2014/main" id="{22FA2F29-9DF0-4142-B76E-D462EF72B081}"/>
              </a:ext>
            </a:extLst>
          </p:cNvPr>
          <p:cNvSpPr/>
          <p:nvPr/>
        </p:nvSpPr>
        <p:spPr>
          <a:xfrm>
            <a:off x="765051" y="2286000"/>
            <a:ext cx="3384000" cy="384480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a:solidFill>
                  <a:schemeClr val="bg1">
                    <a:alpha val="60000"/>
                  </a:schemeClr>
                </a:solidFill>
              </a:rPr>
              <a:t>https://github.com/Anil20032008?tab=repositories</a:t>
            </a:r>
          </a:p>
        </p:txBody>
      </p:sp>
      <p:pic>
        <p:nvPicPr>
          <p:cNvPr id="5" name="Content Placeholder 4" descr="Graphical user interface&#10;&#10;Description automatically generated">
            <a:extLst>
              <a:ext uri="{FF2B5EF4-FFF2-40B4-BE49-F238E27FC236}">
                <a16:creationId xmlns:a16="http://schemas.microsoft.com/office/drawing/2014/main" id="{1EFD63F5-42E3-4C43-8C96-F560943774A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973" r="3916" b="-2"/>
          <a:stretch/>
        </p:blipFill>
        <p:spPr>
          <a:xfrm>
            <a:off x="4838076" y="494675"/>
            <a:ext cx="7079103" cy="5861155"/>
          </a:xfrm>
          <a:prstGeom prst="rect">
            <a:avLst/>
          </a:prstGeom>
        </p:spPr>
      </p:pic>
    </p:spTree>
    <p:extLst>
      <p:ext uri="{BB962C8B-B14F-4D97-AF65-F5344CB8AC3E}">
        <p14:creationId xmlns:p14="http://schemas.microsoft.com/office/powerpoint/2010/main" val="1375293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BDE060-01C7-41EB-9785-81DB8192989A}"/>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 Thank you</a:t>
            </a:r>
          </a:p>
        </p:txBody>
      </p:sp>
      <p:pic>
        <p:nvPicPr>
          <p:cNvPr id="6" name="Graphic 5" descr="Smiling Face with No Fill">
            <a:extLst>
              <a:ext uri="{FF2B5EF4-FFF2-40B4-BE49-F238E27FC236}">
                <a16:creationId xmlns:a16="http://schemas.microsoft.com/office/drawing/2014/main" id="{49E5AAAE-C85C-4B89-8347-74DD6F9DE6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9561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95A93-28F7-446D-9663-64188CD49F2E}"/>
              </a:ext>
            </a:extLst>
          </p:cNvPr>
          <p:cNvSpPr>
            <a:spLocks noGrp="1"/>
          </p:cNvSpPr>
          <p:nvPr>
            <p:ph type="ctrTitle"/>
          </p:nvPr>
        </p:nvSpPr>
        <p:spPr>
          <a:xfrm>
            <a:off x="881183" y="278606"/>
            <a:ext cx="5952608" cy="1309688"/>
          </a:xfrm>
        </p:spPr>
        <p:txBody>
          <a:bodyPr>
            <a:normAutofit/>
          </a:bodyPr>
          <a:lstStyle/>
          <a:p>
            <a:r>
              <a:rPr lang="en-US" sz="6600" dirty="0">
                <a:latin typeface="Algerian" panose="04020705040A02060702" pitchFamily="82" charset="0"/>
              </a:rPr>
              <a:t>Abstract</a:t>
            </a:r>
            <a:endParaRPr lang="en-IN" sz="6600" dirty="0">
              <a:latin typeface="Algerian" panose="04020705040A02060702" pitchFamily="82" charset="0"/>
            </a:endParaRPr>
          </a:p>
        </p:txBody>
      </p:sp>
      <p:sp>
        <p:nvSpPr>
          <p:cNvPr id="3" name="Subtitle 2">
            <a:extLst>
              <a:ext uri="{FF2B5EF4-FFF2-40B4-BE49-F238E27FC236}">
                <a16:creationId xmlns:a16="http://schemas.microsoft.com/office/drawing/2014/main" id="{43683305-2324-4F9E-B97D-7A11968190EA}"/>
              </a:ext>
            </a:extLst>
          </p:cNvPr>
          <p:cNvSpPr>
            <a:spLocks noGrp="1"/>
          </p:cNvSpPr>
          <p:nvPr>
            <p:ph type="subTitle" idx="1"/>
          </p:nvPr>
        </p:nvSpPr>
        <p:spPr>
          <a:xfrm>
            <a:off x="495099" y="1866900"/>
            <a:ext cx="5952608" cy="4498470"/>
          </a:xfrm>
        </p:spPr>
        <p:txBody>
          <a:bodyPr>
            <a:normAutofit/>
          </a:bodyPr>
          <a:lstStyle/>
          <a:p>
            <a:pPr algn="just"/>
            <a:r>
              <a:rPr lang="en-IN" sz="2800" dirty="0">
                <a:effectLst/>
                <a:latin typeface="Aldhabi" panose="01000000000000000000" pitchFamily="2" charset="-78"/>
                <a:cs typeface="Aldhabi" panose="01000000000000000000" pitchFamily="2" charset="-78"/>
              </a:rPr>
              <a:t>Sign languages</a:t>
            </a:r>
            <a:r>
              <a:rPr lang="en-IN" sz="2800" b="1" dirty="0">
                <a:effectLst/>
                <a:latin typeface="Aldhabi" panose="01000000000000000000" pitchFamily="2" charset="-78"/>
                <a:cs typeface="Aldhabi" panose="01000000000000000000" pitchFamily="2" charset="-78"/>
              </a:rPr>
              <a:t> </a:t>
            </a:r>
            <a:r>
              <a:rPr lang="en-IN" sz="2800" dirty="0">
                <a:effectLst/>
                <a:latin typeface="Aldhabi" panose="01000000000000000000" pitchFamily="2" charset="-78"/>
                <a:cs typeface="Aldhabi" panose="01000000000000000000" pitchFamily="2" charset="-78"/>
              </a:rPr>
              <a:t>are a set of predefined languages which use visual-manual modality to convey information. We consider the problem of real time Indian Sign Language (ISL) finger-spelling recognition.</a:t>
            </a:r>
          </a:p>
          <a:p>
            <a:pPr algn="just"/>
            <a:r>
              <a:rPr lang="en-IN" sz="2800" dirty="0">
                <a:effectLst/>
                <a:latin typeface="Aldhabi" panose="01000000000000000000" pitchFamily="2" charset="-78"/>
                <a:cs typeface="Aldhabi" panose="01000000000000000000" pitchFamily="2" charset="-78"/>
              </a:rPr>
              <a:t>The system takes in a hand gesture as input and returns the corresponding recognized character as output in real time on the monitor screen.</a:t>
            </a:r>
          </a:p>
          <a:p>
            <a:endParaRPr lang="en-US" sz="2800" dirty="0"/>
          </a:p>
        </p:txBody>
      </p:sp>
      <p:pic>
        <p:nvPicPr>
          <p:cNvPr id="8" name="Picture 7" descr="A collage of hands&#10;&#10;Description automatically generated with low confidence">
            <a:extLst>
              <a:ext uri="{FF2B5EF4-FFF2-40B4-BE49-F238E27FC236}">
                <a16:creationId xmlns:a16="http://schemas.microsoft.com/office/drawing/2014/main" id="{BA0A77E7-CF75-4648-B11C-DEF69CEBA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0289" y="0"/>
            <a:ext cx="5481711" cy="6858000"/>
          </a:xfrm>
          <a:prstGeom prst="rect">
            <a:avLst/>
          </a:prstGeom>
        </p:spPr>
      </p:pic>
    </p:spTree>
    <p:extLst>
      <p:ext uri="{BB962C8B-B14F-4D97-AF65-F5344CB8AC3E}">
        <p14:creationId xmlns:p14="http://schemas.microsoft.com/office/powerpoint/2010/main" val="2798053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9181B2-44EA-0E4F-9C7C-78038B79A566}"/>
              </a:ext>
            </a:extLst>
          </p:cNvPr>
          <p:cNvSpPr>
            <a:spLocks noGrp="1"/>
          </p:cNvSpPr>
          <p:nvPr>
            <p:ph type="title"/>
          </p:nvPr>
        </p:nvSpPr>
        <p:spPr>
          <a:xfrm>
            <a:off x="630936" y="640080"/>
            <a:ext cx="4818888" cy="1481328"/>
          </a:xfrm>
        </p:spPr>
        <p:txBody>
          <a:bodyPr anchor="b">
            <a:normAutofit/>
          </a:bodyPr>
          <a:lstStyle/>
          <a:p>
            <a:r>
              <a:rPr lang="en-US" sz="5400" dirty="0">
                <a:latin typeface="Algerian" pitchFamily="82" charset="77"/>
              </a:rPr>
              <a:t>Introduction</a:t>
            </a:r>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D0F76C-BC9B-1A41-BF3D-B8CAA8761732}"/>
              </a:ext>
            </a:extLst>
          </p:cNvPr>
          <p:cNvSpPr>
            <a:spLocks noGrp="1"/>
          </p:cNvSpPr>
          <p:nvPr>
            <p:ph idx="1"/>
          </p:nvPr>
        </p:nvSpPr>
        <p:spPr>
          <a:xfrm>
            <a:off x="630936" y="2660904"/>
            <a:ext cx="4818888" cy="3547872"/>
          </a:xfrm>
        </p:spPr>
        <p:txBody>
          <a:bodyPr anchor="t">
            <a:normAutofit lnSpcReduction="10000"/>
          </a:bodyPr>
          <a:lstStyle/>
          <a:p>
            <a:r>
              <a:rPr lang="en-IN" sz="1900" dirty="0"/>
              <a:t>Sign languages are developed primarily to aid deaf and dumb people. They use a concurrent and specific combination of hand movements, hand shapes and orientation in order to convey particular information.</a:t>
            </a:r>
          </a:p>
          <a:p>
            <a:r>
              <a:rPr lang="en-IN" sz="1900" dirty="0"/>
              <a:t> One such set of language is the Indian Sign Language (ISL) system which is predominantly used in south Asian countries.</a:t>
            </a:r>
          </a:p>
          <a:p>
            <a:r>
              <a:rPr lang="en-IN" sz="1900" dirty="0"/>
              <a:t> Certain aspect that distinguishes ISL from other sign languages is that ISL devoid of any temporal inflections in its finger spelling chart and also the usage of both the hands.</a:t>
            </a:r>
            <a:endParaRPr lang="en-US" sz="1900" dirty="0"/>
          </a:p>
          <a:p>
            <a:endParaRPr lang="en-US" sz="1900" dirty="0"/>
          </a:p>
        </p:txBody>
      </p:sp>
      <p:pic>
        <p:nvPicPr>
          <p:cNvPr id="4" name="Picture 3">
            <a:extLst>
              <a:ext uri="{FF2B5EF4-FFF2-40B4-BE49-F238E27FC236}">
                <a16:creationId xmlns:a16="http://schemas.microsoft.com/office/drawing/2014/main" id="{D490FF0E-9D2D-EB4F-8855-6BB9F2FA1019}"/>
              </a:ext>
            </a:extLst>
          </p:cNvPr>
          <p:cNvPicPr>
            <a:picLocks noChangeAspect="1"/>
          </p:cNvPicPr>
          <p:nvPr/>
        </p:nvPicPr>
        <p:blipFill>
          <a:blip r:embed="rId2"/>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39647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9" name="Group 138">
            <a:extLst>
              <a:ext uri="{FF2B5EF4-FFF2-40B4-BE49-F238E27FC236}">
                <a16:creationId xmlns:a16="http://schemas.microsoft.com/office/drawing/2014/main" id="{E4556D3F-F9E0-4DD4-A96F-6A8297B924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140" name="Color">
              <a:extLst>
                <a:ext uri="{FF2B5EF4-FFF2-40B4-BE49-F238E27FC236}">
                  <a16:creationId xmlns:a16="http://schemas.microsoft.com/office/drawing/2014/main" id="{86D4FF5D-6473-4BE3-A6EC-40CE2502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Color">
              <a:extLst>
                <a:ext uri="{FF2B5EF4-FFF2-40B4-BE49-F238E27FC236}">
                  <a16:creationId xmlns:a16="http://schemas.microsoft.com/office/drawing/2014/main" id="{993888FB-861F-4B4A-819C-BEB6D558A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8" name="Picture 4" descr="See the source image">
            <a:extLst>
              <a:ext uri="{FF2B5EF4-FFF2-40B4-BE49-F238E27FC236}">
                <a16:creationId xmlns:a16="http://schemas.microsoft.com/office/drawing/2014/main" id="{7CC4306F-2D4C-4E79-BCCD-899AEC889E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 r="-4" b="-4"/>
          <a:stretch/>
        </p:blipFill>
        <p:spPr bwMode="auto">
          <a:xfrm>
            <a:off x="8318057" y="224853"/>
            <a:ext cx="3215804" cy="3204148"/>
          </a:xfrm>
          <a:prstGeom prst="rect">
            <a:avLst/>
          </a:prstGeom>
          <a:noFill/>
          <a:extLst>
            <a:ext uri="{909E8E84-426E-40DD-AFC4-6F175D3DCCD1}">
              <a14:hiddenFill xmlns:a14="http://schemas.microsoft.com/office/drawing/2010/main">
                <a:solidFill>
                  <a:srgbClr val="FFFFFF"/>
                </a:solidFill>
              </a14:hiddenFill>
            </a:ext>
          </a:extLst>
        </p:spPr>
      </p:pic>
      <p:grpSp>
        <p:nvGrpSpPr>
          <p:cNvPr id="143" name="Group 142">
            <a:extLst>
              <a:ext uri="{FF2B5EF4-FFF2-40B4-BE49-F238E27FC236}">
                <a16:creationId xmlns:a16="http://schemas.microsoft.com/office/drawing/2014/main" id="{65EABBED-2B80-4B13-A7A8-1D34C4A027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144" name="Freeform: Shape 143">
              <a:extLst>
                <a:ext uri="{FF2B5EF4-FFF2-40B4-BE49-F238E27FC236}">
                  <a16:creationId xmlns:a16="http://schemas.microsoft.com/office/drawing/2014/main" id="{73A7A746-A7C1-443C-9B24-406D22245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1D71425D-6031-4121-BA40-815DACCD0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Shape 145">
              <a:extLst>
                <a:ext uri="{FF2B5EF4-FFF2-40B4-BE49-F238E27FC236}">
                  <a16:creationId xmlns:a16="http://schemas.microsoft.com/office/drawing/2014/main" id="{67A43343-A25B-49D5-9967-D5647ADF7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146">
              <a:extLst>
                <a:ext uri="{FF2B5EF4-FFF2-40B4-BE49-F238E27FC236}">
                  <a16:creationId xmlns:a16="http://schemas.microsoft.com/office/drawing/2014/main" id="{F066E434-22B6-48A1-BC19-A80163E819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Shape 147">
              <a:extLst>
                <a:ext uri="{FF2B5EF4-FFF2-40B4-BE49-F238E27FC236}">
                  <a16:creationId xmlns:a16="http://schemas.microsoft.com/office/drawing/2014/main" id="{35470CE2-E5F8-489C-84E9-775AE8D3E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Shape 148">
              <a:extLst>
                <a:ext uri="{FF2B5EF4-FFF2-40B4-BE49-F238E27FC236}">
                  <a16:creationId xmlns:a16="http://schemas.microsoft.com/office/drawing/2014/main" id="{12435DD6-F0FB-492A-9267-CE09EC2C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Shape 149">
              <a:extLst>
                <a:ext uri="{FF2B5EF4-FFF2-40B4-BE49-F238E27FC236}">
                  <a16:creationId xmlns:a16="http://schemas.microsoft.com/office/drawing/2014/main" id="{5B17117C-64EA-4B8B-9DDC-D10E947C4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7D38EE8-A8B6-41D0-AF84-F0A9C5047CCF}"/>
              </a:ext>
            </a:extLst>
          </p:cNvPr>
          <p:cNvSpPr>
            <a:spLocks noGrp="1"/>
          </p:cNvSpPr>
          <p:nvPr>
            <p:ph type="ctrTitle"/>
          </p:nvPr>
        </p:nvSpPr>
        <p:spPr>
          <a:xfrm>
            <a:off x="789708" y="1014574"/>
            <a:ext cx="5633531" cy="2226769"/>
          </a:xfrm>
        </p:spPr>
        <p:txBody>
          <a:bodyPr anchor="ctr">
            <a:normAutofit/>
          </a:bodyPr>
          <a:lstStyle/>
          <a:p>
            <a:pPr algn="l"/>
            <a:r>
              <a:rPr lang="en-IN" sz="4800">
                <a:solidFill>
                  <a:schemeClr val="bg1"/>
                </a:solidFill>
                <a:latin typeface="Algerian" panose="04020705040A02060702" pitchFamily="82" charset="0"/>
              </a:rPr>
              <a:t>LITERATURE SURVEY</a:t>
            </a:r>
          </a:p>
        </p:txBody>
      </p:sp>
      <p:sp>
        <p:nvSpPr>
          <p:cNvPr id="3" name="Subtitle 2">
            <a:extLst>
              <a:ext uri="{FF2B5EF4-FFF2-40B4-BE49-F238E27FC236}">
                <a16:creationId xmlns:a16="http://schemas.microsoft.com/office/drawing/2014/main" id="{86149E08-1DA4-416B-8704-0909D076CCBC}"/>
              </a:ext>
            </a:extLst>
          </p:cNvPr>
          <p:cNvSpPr>
            <a:spLocks noGrp="1"/>
          </p:cNvSpPr>
          <p:nvPr>
            <p:ph type="subTitle" idx="1"/>
          </p:nvPr>
        </p:nvSpPr>
        <p:spPr>
          <a:xfrm>
            <a:off x="789708" y="3640633"/>
            <a:ext cx="10977571" cy="2487212"/>
          </a:xfrm>
        </p:spPr>
        <p:txBody>
          <a:bodyPr anchor="t">
            <a:normAutofit/>
          </a:bodyPr>
          <a:lstStyle/>
          <a:p>
            <a:pPr marL="285750" indent="-285750" algn="l">
              <a:buFont typeface="Wingdings" panose="05000000000000000000" pitchFamily="2" charset="2"/>
              <a:buChar char="q"/>
            </a:pPr>
            <a:r>
              <a:rPr lang="en-US" sz="2000" dirty="0">
                <a:solidFill>
                  <a:schemeClr val="tx2"/>
                </a:solidFill>
                <a:latin typeface="Aldhabi" panose="01000000000000000000" pitchFamily="2" charset="-78"/>
                <a:cs typeface="Aldhabi" panose="01000000000000000000" pitchFamily="2" charset="-78"/>
              </a:rPr>
              <a:t>The paper Real Time Hand Gesture Recognition Paper included the algorithm during which first the video was captured then divided into various frames and therefore the frame with the image was extracted and beyond that frame various features like Difference of </a:t>
            </a:r>
            <a:r>
              <a:rPr lang="en-US" sz="2000" dirty="0" err="1">
                <a:solidFill>
                  <a:schemeClr val="tx2"/>
                </a:solidFill>
                <a:latin typeface="Aldhabi" panose="01000000000000000000" pitchFamily="2" charset="-78"/>
                <a:cs typeface="Aldhabi" panose="01000000000000000000" pitchFamily="2" charset="-78"/>
              </a:rPr>
              <a:t>Guassian</a:t>
            </a:r>
            <a:r>
              <a:rPr lang="en-US" sz="2000" dirty="0">
                <a:solidFill>
                  <a:schemeClr val="tx2"/>
                </a:solidFill>
                <a:latin typeface="Aldhabi" panose="01000000000000000000" pitchFamily="2" charset="-78"/>
                <a:cs typeface="Aldhabi" panose="01000000000000000000" pitchFamily="2" charset="-78"/>
              </a:rPr>
              <a:t>. Scale space Feature Detector and </a:t>
            </a:r>
            <a:r>
              <a:rPr lang="en-US" sz="2000" dirty="0" err="1">
                <a:solidFill>
                  <a:schemeClr val="tx2"/>
                </a:solidFill>
                <a:latin typeface="Aldhabi" panose="01000000000000000000" pitchFamily="2" charset="-78"/>
                <a:cs typeface="Aldhabi" panose="01000000000000000000" pitchFamily="2" charset="-78"/>
              </a:rPr>
              <a:t>etc</a:t>
            </a:r>
            <a:r>
              <a:rPr lang="en-US" sz="2000" dirty="0">
                <a:solidFill>
                  <a:schemeClr val="tx2"/>
                </a:solidFill>
                <a:latin typeface="Aldhabi" panose="01000000000000000000" pitchFamily="2" charset="-78"/>
                <a:cs typeface="Aldhabi" panose="01000000000000000000" pitchFamily="2" charset="-78"/>
              </a:rPr>
              <a:t> were extracted though SIFT which helped in gesture recognition[1].</a:t>
            </a:r>
          </a:p>
          <a:p>
            <a:pPr marL="285750" indent="-285750" algn="l">
              <a:buFont typeface="Wingdings" panose="05000000000000000000" pitchFamily="2" charset="2"/>
              <a:buChar char="q"/>
            </a:pPr>
            <a:r>
              <a:rPr lang="en-US" sz="2000" dirty="0">
                <a:solidFill>
                  <a:schemeClr val="tx2"/>
                </a:solidFill>
                <a:latin typeface="Aldhabi" panose="01000000000000000000" pitchFamily="2" charset="-78"/>
                <a:cs typeface="Aldhabi" panose="01000000000000000000" pitchFamily="2" charset="-78"/>
              </a:rPr>
              <a:t>A method had been developed by P Subha </a:t>
            </a:r>
            <a:r>
              <a:rPr lang="en-US" sz="2000" dirty="0" err="1">
                <a:solidFill>
                  <a:schemeClr val="tx2"/>
                </a:solidFill>
                <a:latin typeface="Aldhabi" panose="01000000000000000000" pitchFamily="2" charset="-78"/>
                <a:cs typeface="Aldhabi" panose="01000000000000000000" pitchFamily="2" charset="-78"/>
              </a:rPr>
              <a:t>Rajan</a:t>
            </a:r>
            <a:r>
              <a:rPr lang="en-US" sz="2000" dirty="0">
                <a:solidFill>
                  <a:schemeClr val="tx2"/>
                </a:solidFill>
                <a:latin typeface="Aldhabi" panose="01000000000000000000" pitchFamily="2" charset="-78"/>
                <a:cs typeface="Aldhabi" panose="01000000000000000000" pitchFamily="2" charset="-78"/>
              </a:rPr>
              <a:t> and Dr G Balakrishnan for </a:t>
            </a:r>
            <a:r>
              <a:rPr lang="en-US" sz="2000" dirty="0" err="1">
                <a:solidFill>
                  <a:schemeClr val="tx2"/>
                </a:solidFill>
                <a:latin typeface="Aldhabi" panose="01000000000000000000" pitchFamily="2" charset="-78"/>
                <a:cs typeface="Aldhabi" panose="01000000000000000000" pitchFamily="2" charset="-78"/>
              </a:rPr>
              <a:t>recognising</a:t>
            </a:r>
            <a:r>
              <a:rPr lang="en-US" sz="2000" dirty="0">
                <a:solidFill>
                  <a:schemeClr val="tx2"/>
                </a:solidFill>
                <a:latin typeface="Aldhabi" panose="01000000000000000000" pitchFamily="2" charset="-78"/>
                <a:cs typeface="Aldhabi" panose="01000000000000000000" pitchFamily="2" charset="-78"/>
              </a:rPr>
              <a:t> gestures for Indian Sign Language where the proposed that each gesture would be </a:t>
            </a:r>
            <a:r>
              <a:rPr lang="en-US" sz="2000" dirty="0" err="1">
                <a:solidFill>
                  <a:schemeClr val="tx2"/>
                </a:solidFill>
                <a:latin typeface="Aldhabi" panose="01000000000000000000" pitchFamily="2" charset="-78"/>
                <a:cs typeface="Aldhabi" panose="01000000000000000000" pitchFamily="2" charset="-78"/>
              </a:rPr>
              <a:t>recognised</a:t>
            </a:r>
            <a:r>
              <a:rPr lang="en-US" sz="2000" dirty="0">
                <a:solidFill>
                  <a:schemeClr val="tx2"/>
                </a:solidFill>
                <a:latin typeface="Aldhabi" panose="01000000000000000000" pitchFamily="2" charset="-78"/>
                <a:cs typeface="Aldhabi" panose="01000000000000000000" pitchFamily="2" charset="-78"/>
              </a:rPr>
              <a:t> through 7 bit orientation and generation process through RIGHT and LEFT scan. The following process required approximately six modules and was a tedious method of </a:t>
            </a:r>
            <a:r>
              <a:rPr lang="en-US" sz="2000" dirty="0" err="1">
                <a:solidFill>
                  <a:schemeClr val="tx2"/>
                </a:solidFill>
                <a:latin typeface="Aldhabi" panose="01000000000000000000" pitchFamily="2" charset="-78"/>
                <a:cs typeface="Aldhabi" panose="01000000000000000000" pitchFamily="2" charset="-78"/>
              </a:rPr>
              <a:t>recognising</a:t>
            </a:r>
            <a:r>
              <a:rPr lang="en-US" sz="2000" dirty="0">
                <a:solidFill>
                  <a:schemeClr val="tx2"/>
                </a:solidFill>
                <a:latin typeface="Aldhabi" panose="01000000000000000000" pitchFamily="2" charset="-78"/>
                <a:cs typeface="Aldhabi" panose="01000000000000000000" pitchFamily="2" charset="-78"/>
              </a:rPr>
              <a:t> signs[3].</a:t>
            </a:r>
            <a:endParaRPr lang="en-IN" sz="2000" dirty="0">
              <a:solidFill>
                <a:schemeClr val="tx2"/>
              </a:solidFill>
              <a:latin typeface="Aldhabi" panose="01000000000000000000" pitchFamily="2" charset="-78"/>
              <a:cs typeface="Aldhabi" panose="01000000000000000000" pitchFamily="2" charset="-78"/>
            </a:endParaRPr>
          </a:p>
        </p:txBody>
      </p:sp>
    </p:spTree>
    <p:extLst>
      <p:ext uri="{BB962C8B-B14F-4D97-AF65-F5344CB8AC3E}">
        <p14:creationId xmlns:p14="http://schemas.microsoft.com/office/powerpoint/2010/main" val="2720808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826867DF-A142-41C9-B736-5FD4A915ADB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80" y="2316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C6E2A4-F06B-4951-B459-C88585FF10F2}"/>
              </a:ext>
            </a:extLst>
          </p:cNvPr>
          <p:cNvSpPr>
            <a:spLocks noGrp="1"/>
          </p:cNvSpPr>
          <p:nvPr>
            <p:ph type="title"/>
          </p:nvPr>
        </p:nvSpPr>
        <p:spPr>
          <a:xfrm>
            <a:off x="1097280" y="325550"/>
            <a:ext cx="10058400" cy="1162702"/>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Problem statement</a:t>
            </a:r>
          </a:p>
        </p:txBody>
      </p:sp>
      <p:sp>
        <p:nvSpPr>
          <p:cNvPr id="3" name="Content Placeholder 2">
            <a:extLst>
              <a:ext uri="{FF2B5EF4-FFF2-40B4-BE49-F238E27FC236}">
                <a16:creationId xmlns:a16="http://schemas.microsoft.com/office/drawing/2014/main" id="{7326676F-D831-42F8-B90B-165218B145F9}"/>
              </a:ext>
            </a:extLst>
          </p:cNvPr>
          <p:cNvSpPr>
            <a:spLocks noGrp="1"/>
          </p:cNvSpPr>
          <p:nvPr>
            <p:ph idx="4294967295"/>
          </p:nvPr>
        </p:nvSpPr>
        <p:spPr>
          <a:xfrm>
            <a:off x="0" y="2207602"/>
            <a:ext cx="11557416" cy="4133236"/>
          </a:xfrm>
        </p:spPr>
        <p:txBody>
          <a:bodyPr vert="horz" lIns="91440" tIns="45720" rIns="91440" bIns="45720" rtlCol="0">
            <a:normAutofit/>
          </a:bodyPr>
          <a:lstStyle/>
          <a:p>
            <a:r>
              <a:rPr lang="en-US" b="1" dirty="0"/>
              <a:t>Recognize Various Gestures and apply them as input to the computer</a:t>
            </a:r>
            <a:endParaRPr lang="en-US" dirty="0"/>
          </a:p>
          <a:p>
            <a:r>
              <a:rPr lang="en-US" dirty="0"/>
              <a:t>Training system for identification of gestures</a:t>
            </a:r>
          </a:p>
          <a:p>
            <a:r>
              <a:rPr lang="en-US" dirty="0"/>
              <a:t>Convert gestures into Real time language</a:t>
            </a:r>
          </a:p>
          <a:p>
            <a:r>
              <a:rPr lang="en-US" dirty="0"/>
              <a:t>Input commands to system</a:t>
            </a:r>
          </a:p>
        </p:txBody>
      </p:sp>
    </p:spTree>
    <p:extLst>
      <p:ext uri="{BB962C8B-B14F-4D97-AF65-F5344CB8AC3E}">
        <p14:creationId xmlns:p14="http://schemas.microsoft.com/office/powerpoint/2010/main" val="228404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790EFE-8AAE-4DC2-9337-4335D18F6E9E}"/>
              </a:ext>
            </a:extLst>
          </p:cNvPr>
          <p:cNvSpPr>
            <a:spLocks noGrp="1"/>
          </p:cNvSpPr>
          <p:nvPr>
            <p:ph type="ctrTitle"/>
          </p:nvPr>
        </p:nvSpPr>
        <p:spPr>
          <a:xfrm>
            <a:off x="707011" y="365760"/>
            <a:ext cx="10765410" cy="1207269"/>
          </a:xfrm>
        </p:spPr>
        <p:txBody>
          <a:bodyPr>
            <a:normAutofit/>
          </a:bodyPr>
          <a:lstStyle/>
          <a:p>
            <a:r>
              <a:rPr lang="en-IN">
                <a:solidFill>
                  <a:srgbClr val="FFFFFF"/>
                </a:solidFill>
                <a:latin typeface="Algerian" panose="04020705040A02060702" pitchFamily="82" charset="0"/>
              </a:rPr>
              <a:t>STEPS TO SOLVE PROJECT</a:t>
            </a:r>
          </a:p>
        </p:txBody>
      </p:sp>
      <p:sp>
        <p:nvSpPr>
          <p:cNvPr id="3" name="Subtitle 2">
            <a:extLst>
              <a:ext uri="{FF2B5EF4-FFF2-40B4-BE49-F238E27FC236}">
                <a16:creationId xmlns:a16="http://schemas.microsoft.com/office/drawing/2014/main" id="{A13A0202-0F28-4817-A5F0-9BF3B933B86D}"/>
              </a:ext>
            </a:extLst>
          </p:cNvPr>
          <p:cNvSpPr>
            <a:spLocks noGrp="1"/>
          </p:cNvSpPr>
          <p:nvPr>
            <p:ph type="subTitle" idx="1"/>
          </p:nvPr>
        </p:nvSpPr>
        <p:spPr>
          <a:xfrm>
            <a:off x="1376313" y="1554480"/>
            <a:ext cx="9426806" cy="719122"/>
          </a:xfrm>
        </p:spPr>
        <p:txBody>
          <a:bodyPr>
            <a:normAutofit/>
          </a:bodyPr>
          <a:lstStyle/>
          <a:p>
            <a:endParaRPr lang="en-IN">
              <a:solidFill>
                <a:srgbClr val="E7E6E6"/>
              </a:solidFill>
            </a:endParaRPr>
          </a:p>
        </p:txBody>
      </p:sp>
      <p:graphicFrame>
        <p:nvGraphicFramePr>
          <p:cNvPr id="4" name="Table 4">
            <a:extLst>
              <a:ext uri="{FF2B5EF4-FFF2-40B4-BE49-F238E27FC236}">
                <a16:creationId xmlns:a16="http://schemas.microsoft.com/office/drawing/2014/main" id="{DA9A4116-BC02-497C-8CA2-2265D6906D59}"/>
              </a:ext>
            </a:extLst>
          </p:cNvPr>
          <p:cNvGraphicFramePr>
            <a:graphicFrameLocks noGrp="1"/>
          </p:cNvGraphicFramePr>
          <p:nvPr>
            <p:extLst>
              <p:ext uri="{D42A27DB-BD31-4B8C-83A1-F6EECF244321}">
                <p14:modId xmlns:p14="http://schemas.microsoft.com/office/powerpoint/2010/main" val="1724264291"/>
              </p:ext>
            </p:extLst>
          </p:nvPr>
        </p:nvGraphicFramePr>
        <p:xfrm>
          <a:off x="1437533" y="3106604"/>
          <a:ext cx="9327304" cy="2950464"/>
        </p:xfrm>
        <a:graphic>
          <a:graphicData uri="http://schemas.openxmlformats.org/drawingml/2006/table">
            <a:tbl>
              <a:tblPr firstRow="1" bandRow="1">
                <a:tableStyleId>{8EC20E35-A176-4012-BC5E-935CFFF8708E}</a:tableStyleId>
              </a:tblPr>
              <a:tblGrid>
                <a:gridCol w="1601894">
                  <a:extLst>
                    <a:ext uri="{9D8B030D-6E8A-4147-A177-3AD203B41FA5}">
                      <a16:colId xmlns:a16="http://schemas.microsoft.com/office/drawing/2014/main" val="4140593341"/>
                    </a:ext>
                  </a:extLst>
                </a:gridCol>
                <a:gridCol w="7725410">
                  <a:extLst>
                    <a:ext uri="{9D8B030D-6E8A-4147-A177-3AD203B41FA5}">
                      <a16:colId xmlns:a16="http://schemas.microsoft.com/office/drawing/2014/main" val="1249177522"/>
                    </a:ext>
                  </a:extLst>
                </a:gridCol>
              </a:tblGrid>
              <a:tr h="737616">
                <a:tc>
                  <a:txBody>
                    <a:bodyPr/>
                    <a:lstStyle/>
                    <a:p>
                      <a:r>
                        <a:rPr lang="en-IN" sz="3300"/>
                        <a:t>S.NO</a:t>
                      </a:r>
                    </a:p>
                  </a:txBody>
                  <a:tcPr marL="167640" marR="167640" marT="83820" marB="83820"/>
                </a:tc>
                <a:tc>
                  <a:txBody>
                    <a:bodyPr/>
                    <a:lstStyle/>
                    <a:p>
                      <a:r>
                        <a:rPr lang="en-IN" sz="3300"/>
                        <a:t>                                 METHODOLOGY</a:t>
                      </a:r>
                    </a:p>
                  </a:txBody>
                  <a:tcPr marL="167640" marR="167640" marT="83820" marB="83820"/>
                </a:tc>
                <a:extLst>
                  <a:ext uri="{0D108BD9-81ED-4DB2-BD59-A6C34878D82A}">
                    <a16:rowId xmlns:a16="http://schemas.microsoft.com/office/drawing/2014/main" val="3092963067"/>
                  </a:ext>
                </a:extLst>
              </a:tr>
              <a:tr h="737616">
                <a:tc>
                  <a:txBody>
                    <a:bodyPr/>
                    <a:lstStyle/>
                    <a:p>
                      <a:r>
                        <a:rPr lang="en-IN" sz="3300"/>
                        <a:t>1</a:t>
                      </a:r>
                    </a:p>
                  </a:txBody>
                  <a:tcPr marL="167640" marR="167640" marT="83820" marB="83820"/>
                </a:tc>
                <a:tc>
                  <a:txBody>
                    <a:bodyPr/>
                    <a:lstStyle/>
                    <a:p>
                      <a:r>
                        <a:rPr lang="en-IN" sz="3300"/>
                        <a:t>Image Acquisition</a:t>
                      </a:r>
                    </a:p>
                  </a:txBody>
                  <a:tcPr marL="167640" marR="167640" marT="83820" marB="83820"/>
                </a:tc>
                <a:extLst>
                  <a:ext uri="{0D108BD9-81ED-4DB2-BD59-A6C34878D82A}">
                    <a16:rowId xmlns:a16="http://schemas.microsoft.com/office/drawing/2014/main" val="2293656345"/>
                  </a:ext>
                </a:extLst>
              </a:tr>
              <a:tr h="737616">
                <a:tc>
                  <a:txBody>
                    <a:bodyPr/>
                    <a:lstStyle/>
                    <a:p>
                      <a:r>
                        <a:rPr lang="en-IN" sz="3300"/>
                        <a:t>2</a:t>
                      </a:r>
                    </a:p>
                  </a:txBody>
                  <a:tcPr marL="167640" marR="167640" marT="83820" marB="83820"/>
                </a:tc>
                <a:tc>
                  <a:txBody>
                    <a:bodyPr/>
                    <a:lstStyle/>
                    <a:p>
                      <a:r>
                        <a:rPr lang="en-IN" sz="3300"/>
                        <a:t>Feature Extraction</a:t>
                      </a:r>
                    </a:p>
                  </a:txBody>
                  <a:tcPr marL="167640" marR="167640" marT="83820" marB="83820"/>
                </a:tc>
                <a:extLst>
                  <a:ext uri="{0D108BD9-81ED-4DB2-BD59-A6C34878D82A}">
                    <a16:rowId xmlns:a16="http://schemas.microsoft.com/office/drawing/2014/main" val="3768171134"/>
                  </a:ext>
                </a:extLst>
              </a:tr>
              <a:tr h="737616">
                <a:tc>
                  <a:txBody>
                    <a:bodyPr/>
                    <a:lstStyle/>
                    <a:p>
                      <a:r>
                        <a:rPr lang="en-IN" sz="3300"/>
                        <a:t>3</a:t>
                      </a:r>
                    </a:p>
                  </a:txBody>
                  <a:tcPr marL="167640" marR="167640" marT="83820" marB="83820"/>
                </a:tc>
                <a:tc>
                  <a:txBody>
                    <a:bodyPr/>
                    <a:lstStyle/>
                    <a:p>
                      <a:r>
                        <a:rPr lang="en-IN" sz="3300"/>
                        <a:t>Gesture Recognition</a:t>
                      </a:r>
                    </a:p>
                  </a:txBody>
                  <a:tcPr marL="167640" marR="167640" marT="83820" marB="83820"/>
                </a:tc>
                <a:extLst>
                  <a:ext uri="{0D108BD9-81ED-4DB2-BD59-A6C34878D82A}">
                    <a16:rowId xmlns:a16="http://schemas.microsoft.com/office/drawing/2014/main" val="2507645879"/>
                  </a:ext>
                </a:extLst>
              </a:tr>
            </a:tbl>
          </a:graphicData>
        </a:graphic>
      </p:graphicFrame>
    </p:spTree>
    <p:extLst>
      <p:ext uri="{BB962C8B-B14F-4D97-AF65-F5344CB8AC3E}">
        <p14:creationId xmlns:p14="http://schemas.microsoft.com/office/powerpoint/2010/main" val="1163498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4" descr="A picture containing text, indoor&#10;&#10;Description automatically generated">
            <a:extLst>
              <a:ext uri="{FF2B5EF4-FFF2-40B4-BE49-F238E27FC236}">
                <a16:creationId xmlns:a16="http://schemas.microsoft.com/office/drawing/2014/main" id="{3988B00C-89A1-5642-A50B-62FBF8F86CF9}"/>
              </a:ext>
            </a:extLst>
          </p:cNvPr>
          <p:cNvPicPr>
            <a:picLocks noChangeAspect="1"/>
          </p:cNvPicPr>
          <p:nvPr/>
        </p:nvPicPr>
        <p:blipFill rotWithShape="1">
          <a:blip r:embed="rId2">
            <a:extLst>
              <a:ext uri="{28A0092B-C50C-407E-A947-70E740481C1C}">
                <a14:useLocalDpi xmlns:a14="http://schemas.microsoft.com/office/drawing/2010/main" val="0"/>
              </a:ext>
            </a:extLst>
          </a:blip>
          <a:srcRect r="8890" b="1"/>
          <a:stretch/>
        </p:blipFill>
        <p:spPr>
          <a:xfrm>
            <a:off x="-3047" y="10"/>
            <a:ext cx="12191999" cy="6857990"/>
          </a:xfrm>
          <a:prstGeom prst="rect">
            <a:avLst/>
          </a:prstGeom>
        </p:spPr>
      </p:pic>
      <p:sp>
        <p:nvSpPr>
          <p:cNvPr id="52" name="Rectangle 5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AD80F2-D3F1-49C4-8010-645C683599A7}"/>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IN" sz="5200" dirty="0">
                <a:solidFill>
                  <a:srgbClr val="FFFFFF"/>
                </a:solidFill>
                <a:latin typeface="Algerian" panose="04020705040A02060702" pitchFamily="82" charset="0"/>
              </a:rPr>
              <a:t>IMAGE ACQUISITION</a:t>
            </a:r>
          </a:p>
        </p:txBody>
      </p:sp>
      <p:sp>
        <p:nvSpPr>
          <p:cNvPr id="3" name="Subtitle 2">
            <a:extLst>
              <a:ext uri="{FF2B5EF4-FFF2-40B4-BE49-F238E27FC236}">
                <a16:creationId xmlns:a16="http://schemas.microsoft.com/office/drawing/2014/main" id="{51878D6F-4903-49CB-B9A2-1AA146B1D824}"/>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Autofit/>
          </a:bodyPr>
          <a:lstStyle/>
          <a:p>
            <a:pPr marL="285750" indent="-285750">
              <a:buFont typeface="Wingdings" panose="05000000000000000000" pitchFamily="2" charset="2"/>
              <a:buChar char="q"/>
            </a:pPr>
            <a:r>
              <a:rPr lang="en-US" dirty="0">
                <a:solidFill>
                  <a:srgbClr val="FFFFFF"/>
                </a:solidFill>
                <a:latin typeface="Aldhabi" panose="01000000000000000000" pitchFamily="2" charset="-78"/>
                <a:cs typeface="Aldhabi" panose="01000000000000000000" pitchFamily="2" charset="-78"/>
              </a:rPr>
              <a:t>The first step of Image Acquisition as the name suggests is of acquiring the image during runtime through integrated webcam and while acquiring . The images will be stored in the directory as soon as they are captured and the recently captured image will be acquired and will be compared with the images stored for specific letter in the database using the </a:t>
            </a:r>
            <a:r>
              <a:rPr lang="en-US" dirty="0" err="1">
                <a:solidFill>
                  <a:srgbClr val="FFFFFF"/>
                </a:solidFill>
                <a:latin typeface="Aldhabi" panose="01000000000000000000" pitchFamily="2" charset="-78"/>
                <a:cs typeface="Aldhabi" panose="01000000000000000000" pitchFamily="2" charset="-78"/>
              </a:rPr>
              <a:t>keras</a:t>
            </a:r>
            <a:r>
              <a:rPr lang="en-US" dirty="0">
                <a:solidFill>
                  <a:srgbClr val="FFFFFF"/>
                </a:solidFill>
                <a:latin typeface="Aldhabi" panose="01000000000000000000" pitchFamily="2" charset="-78"/>
                <a:cs typeface="Aldhabi" panose="01000000000000000000" pitchFamily="2" charset="-78"/>
              </a:rPr>
              <a:t> algorithm and the comparison will give the gesture that was done and the translated text for the following gesture. The images will be captured through basic code of opening a webcam through capture video and then capturing the image through frames per second which will be stored in another directory where all the inputs images are stored in another directory and the recent captured image is picked up and the comparison with given set of images are made.</a:t>
            </a:r>
            <a:endParaRPr lang="en-IN" dirty="0">
              <a:solidFill>
                <a:srgbClr val="FFFFFF"/>
              </a:solidFill>
              <a:latin typeface="Aldhabi" panose="01000000000000000000" pitchFamily="2" charset="-78"/>
              <a:cs typeface="Aldhabi" panose="01000000000000000000" pitchFamily="2" charset="-78"/>
            </a:endParaRPr>
          </a:p>
        </p:txBody>
      </p:sp>
      <p:pic>
        <p:nvPicPr>
          <p:cNvPr id="5" name="Picture 4" descr="Stock market graph on display">
            <a:extLst>
              <a:ext uri="{FF2B5EF4-FFF2-40B4-BE49-F238E27FC236}">
                <a16:creationId xmlns:a16="http://schemas.microsoft.com/office/drawing/2014/main" id="{1803C8ED-492D-49B1-AA9A-F209B4765909}"/>
              </a:ext>
            </a:extLst>
          </p:cNvPr>
          <p:cNvPicPr>
            <a:picLocks noChangeAspect="1"/>
          </p:cNvPicPr>
          <p:nvPr/>
        </p:nvPicPr>
        <p:blipFill rotWithShape="1">
          <a:blip r:embed="rId3"/>
          <a:srcRect l="11028" r="-2" b="-2"/>
          <a:stretch/>
        </p:blipFill>
        <p:spPr>
          <a:xfrm flipH="1">
            <a:off x="-45713" y="-1"/>
            <a:ext cx="4571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spTree>
    <p:extLst>
      <p:ext uri="{BB962C8B-B14F-4D97-AF65-F5344CB8AC3E}">
        <p14:creationId xmlns:p14="http://schemas.microsoft.com/office/powerpoint/2010/main" val="4090949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Video 29">
            <a:extLst>
              <a:ext uri="{FF2B5EF4-FFF2-40B4-BE49-F238E27FC236}">
                <a16:creationId xmlns:a16="http://schemas.microsoft.com/office/drawing/2014/main" id="{599FCE75-1017-44A4-86D9-59EDFE8842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2"/>
            <a:ext cx="12191977" cy="6858022"/>
          </a:xfrm>
          <a:prstGeom prst="rect">
            <a:avLst/>
          </a:prstGeom>
        </p:spPr>
      </p:pic>
      <p:sp>
        <p:nvSpPr>
          <p:cNvPr id="31" name="Rectangle 25">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8AB62E-838A-4B46-8037-AAA137073C0A}"/>
              </a:ext>
            </a:extLst>
          </p:cNvPr>
          <p:cNvSpPr>
            <a:spLocks noGrp="1"/>
          </p:cNvSpPr>
          <p:nvPr>
            <p:ph type="ctrTitle"/>
          </p:nvPr>
        </p:nvSpPr>
        <p:spPr>
          <a:xfrm>
            <a:off x="5261548" y="643467"/>
            <a:ext cx="5876144" cy="1065410"/>
          </a:xfrm>
        </p:spPr>
        <p:txBody>
          <a:bodyPr vert="horz" lIns="91440" tIns="45720" rIns="91440" bIns="45720" rtlCol="0" anchor="t">
            <a:normAutofit fontScale="90000"/>
          </a:bodyPr>
          <a:lstStyle/>
          <a:p>
            <a:pPr algn="l"/>
            <a:r>
              <a:rPr lang="en-US" sz="5200" kern="1200" dirty="0">
                <a:solidFill>
                  <a:srgbClr val="FFFFFF"/>
                </a:solidFill>
              </a:rPr>
              <a:t>FEATURE EXTRACTION</a:t>
            </a:r>
          </a:p>
        </p:txBody>
      </p:sp>
      <p:sp>
        <p:nvSpPr>
          <p:cNvPr id="3" name="Subtitle 2">
            <a:extLst>
              <a:ext uri="{FF2B5EF4-FFF2-40B4-BE49-F238E27FC236}">
                <a16:creationId xmlns:a16="http://schemas.microsoft.com/office/drawing/2014/main" id="{6DE93484-E35E-4CC2-A3B6-7285DAA20F0B}"/>
              </a:ext>
            </a:extLst>
          </p:cNvPr>
          <p:cNvSpPr>
            <a:spLocks noGrp="1"/>
          </p:cNvSpPr>
          <p:nvPr>
            <p:ph type="subTitle" idx="1"/>
          </p:nvPr>
        </p:nvSpPr>
        <p:spPr>
          <a:xfrm>
            <a:off x="6554591" y="1708879"/>
            <a:ext cx="5452529" cy="4420211"/>
          </a:xfrm>
        </p:spPr>
        <p:txBody>
          <a:bodyPr vert="horz" lIns="91440" tIns="45720" rIns="91440" bIns="45720" rtlCol="0" anchor="b">
            <a:noAutofit/>
          </a:bodyPr>
          <a:lstStyle/>
          <a:p>
            <a:pPr marL="742950" lvl="1" indent="-228600" algn="l">
              <a:buFont typeface="Arial" panose="020B0604020202020204" pitchFamily="34" charset="0"/>
              <a:buChar char="•"/>
            </a:pPr>
            <a:r>
              <a:rPr lang="en-US" dirty="0">
                <a:solidFill>
                  <a:srgbClr val="FFFFFF"/>
                </a:solidFill>
              </a:rPr>
              <a:t>The model needs to know what input shape it should expect. For this reason, the first layer in a Sequential model (and only the first, because following layers can do automatic shape inference) needs to receive information about its input shape.</a:t>
            </a:r>
          </a:p>
          <a:p>
            <a:pPr marL="742950" lvl="1" indent="-228600" algn="l">
              <a:buFont typeface="Arial" panose="020B0604020202020204" pitchFamily="34" charset="0"/>
              <a:buChar char="•"/>
            </a:pPr>
            <a:r>
              <a:rPr lang="en-US" dirty="0">
                <a:solidFill>
                  <a:srgbClr val="FFFFFF"/>
                </a:solidFill>
              </a:rPr>
              <a:t>There are several possible ways to do this:</a:t>
            </a:r>
          </a:p>
          <a:p>
            <a:pPr marL="742950" lvl="1" indent="-228600" algn="l">
              <a:buFont typeface="Arial" panose="020B0604020202020204" pitchFamily="34" charset="0"/>
              <a:buChar char="•"/>
            </a:pPr>
            <a:r>
              <a:rPr lang="en-US" dirty="0">
                <a:solidFill>
                  <a:srgbClr val="FFFFFF"/>
                </a:solidFill>
              </a:rPr>
              <a:t>pass an </a:t>
            </a:r>
            <a:r>
              <a:rPr lang="en-US" dirty="0" err="1">
                <a:solidFill>
                  <a:srgbClr val="FFFFFF"/>
                </a:solidFill>
              </a:rPr>
              <a:t>input_shape</a:t>
            </a:r>
            <a:r>
              <a:rPr lang="en-US" dirty="0">
                <a:solidFill>
                  <a:srgbClr val="FFFFFF"/>
                </a:solidFill>
              </a:rPr>
              <a:t> argument to the first layer.</a:t>
            </a:r>
          </a:p>
          <a:p>
            <a:pPr marL="742950" lvl="1" indent="-228600" algn="l">
              <a:buFont typeface="Arial" panose="020B0604020202020204" pitchFamily="34" charset="0"/>
              <a:buChar char="•"/>
            </a:pPr>
            <a:r>
              <a:rPr lang="en-US" dirty="0">
                <a:solidFill>
                  <a:srgbClr val="FFFFFF"/>
                </a:solidFill>
              </a:rPr>
              <a:t>pass instead a </a:t>
            </a:r>
            <a:r>
              <a:rPr lang="en-US" dirty="0" err="1">
                <a:solidFill>
                  <a:srgbClr val="FFFFFF"/>
                </a:solidFill>
              </a:rPr>
              <a:t>batch_input_shape</a:t>
            </a:r>
            <a:r>
              <a:rPr lang="en-US" dirty="0">
                <a:solidFill>
                  <a:srgbClr val="FFFFFF"/>
                </a:solidFill>
              </a:rPr>
              <a:t> argument, where the batch dimension is included.</a:t>
            </a:r>
          </a:p>
          <a:p>
            <a:pPr marL="742950" lvl="1" indent="-228600" algn="l">
              <a:buFont typeface="Arial" panose="020B0604020202020204" pitchFamily="34" charset="0"/>
              <a:buChar char="•"/>
            </a:pPr>
            <a:r>
              <a:rPr lang="en-US" dirty="0">
                <a:solidFill>
                  <a:srgbClr val="FFFFFF"/>
                </a:solidFill>
              </a:rPr>
              <a:t>two-dimensional inputs, such as images, they are represented by real time language</a:t>
            </a:r>
          </a:p>
        </p:txBody>
      </p:sp>
      <p:sp>
        <p:nvSpPr>
          <p:cNvPr id="28" name="Rectangle 27">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51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80"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0"/>
                                        </p:tgtEl>
                                      </p:cBhvr>
                                    </p:cmd>
                                  </p:childTnLst>
                                </p:cTn>
                              </p:par>
                            </p:childTnLst>
                          </p:cTn>
                        </p:par>
                      </p:childTnLst>
                    </p:cTn>
                  </p:par>
                  <p:par>
                    <p:cTn id="12" fill="hold">
                      <p:stCondLst>
                        <p:cond delay="indefinite"/>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0"/>
                                        </p:tgtEl>
                                      </p:cBhvr>
                                    </p:cmd>
                                  </p:childTnLst>
                                </p:cTn>
                              </p:par>
                            </p:childTnLst>
                          </p:cTn>
                        </p:par>
                      </p:childTnLst>
                    </p:cTn>
                  </p:par>
                </p:childTnLst>
              </p:cTn>
              <p:nextCondLst>
                <p:cond evt="onClick" delay="0">
                  <p:tgtEl>
                    <p:spTgt spid="30"/>
                  </p:tgtEl>
                </p:cond>
              </p:nextCondLst>
            </p:seq>
            <p:video>
              <p:cMediaNode>
                <p:cTn id="16" fill="hold" display="0">
                  <p:stCondLst>
                    <p:cond delay="indefinite"/>
                  </p:stCondLst>
                </p:cTn>
                <p:tgtEl>
                  <p:spTgt spid="3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multi coloured wooden stick figures">
            <a:extLst>
              <a:ext uri="{FF2B5EF4-FFF2-40B4-BE49-F238E27FC236}">
                <a16:creationId xmlns:a16="http://schemas.microsoft.com/office/drawing/2014/main" id="{E9B0CD3F-E6A7-41E1-BE99-B1D6D1262F42}"/>
              </a:ext>
            </a:extLst>
          </p:cNvPr>
          <p:cNvPicPr>
            <a:picLocks noChangeAspect="1"/>
          </p:cNvPicPr>
          <p:nvPr/>
        </p:nvPicPr>
        <p:blipFill rotWithShape="1">
          <a:blip r:embed="rId2">
            <a:alphaModFix amt="50000"/>
          </a:blip>
          <a:srcRect t="9376" r="-1" b="9375"/>
          <a:stretch/>
        </p:blipFill>
        <p:spPr>
          <a:xfrm>
            <a:off x="20" y="10"/>
            <a:ext cx="12188930" cy="6857990"/>
          </a:xfrm>
          <a:prstGeom prst="rect">
            <a:avLst/>
          </a:prstGeom>
        </p:spPr>
      </p:pic>
      <p:sp>
        <p:nvSpPr>
          <p:cNvPr id="2" name="Title 1">
            <a:extLst>
              <a:ext uri="{FF2B5EF4-FFF2-40B4-BE49-F238E27FC236}">
                <a16:creationId xmlns:a16="http://schemas.microsoft.com/office/drawing/2014/main" id="{64203F2B-6C1A-45F1-8481-8080F9F97100}"/>
              </a:ext>
            </a:extLst>
          </p:cNvPr>
          <p:cNvSpPr>
            <a:spLocks noGrp="1"/>
          </p:cNvSpPr>
          <p:nvPr>
            <p:ph type="ctrTitle"/>
          </p:nvPr>
        </p:nvSpPr>
        <p:spPr>
          <a:xfrm>
            <a:off x="1524000" y="359764"/>
            <a:ext cx="9144000" cy="2129613"/>
          </a:xfrm>
        </p:spPr>
        <p:txBody>
          <a:bodyPr>
            <a:normAutofit/>
          </a:bodyPr>
          <a:lstStyle/>
          <a:p>
            <a:r>
              <a:rPr lang="en-IN" sz="6600" dirty="0">
                <a:solidFill>
                  <a:srgbClr val="FFFFFF"/>
                </a:solidFill>
                <a:latin typeface="Algerian" panose="04020705040A02060702" pitchFamily="82" charset="0"/>
              </a:rPr>
              <a:t>GESTURES RECOGNITION</a:t>
            </a:r>
          </a:p>
        </p:txBody>
      </p:sp>
      <p:sp>
        <p:nvSpPr>
          <p:cNvPr id="3" name="Subtitle 2">
            <a:extLst>
              <a:ext uri="{FF2B5EF4-FFF2-40B4-BE49-F238E27FC236}">
                <a16:creationId xmlns:a16="http://schemas.microsoft.com/office/drawing/2014/main" id="{94AC0404-ED17-485B-A0A1-9315E131E3B1}"/>
              </a:ext>
            </a:extLst>
          </p:cNvPr>
          <p:cNvSpPr>
            <a:spLocks noGrp="1"/>
          </p:cNvSpPr>
          <p:nvPr>
            <p:ph type="subTitle" idx="1"/>
          </p:nvPr>
        </p:nvSpPr>
        <p:spPr>
          <a:xfrm>
            <a:off x="1527048" y="2623279"/>
            <a:ext cx="9144000" cy="4009015"/>
          </a:xfrm>
        </p:spPr>
        <p:txBody>
          <a:bodyPr>
            <a:normAutofit/>
          </a:bodyPr>
          <a:lstStyle/>
          <a:p>
            <a:pPr marL="342900" indent="-342900">
              <a:buFont typeface="Wingdings" panose="05000000000000000000" pitchFamily="2" charset="2"/>
              <a:buChar char="q"/>
            </a:pPr>
            <a:r>
              <a:rPr lang="en-US" sz="2800" dirty="0">
                <a:solidFill>
                  <a:srgbClr val="FFFFFF"/>
                </a:solidFill>
                <a:latin typeface="Aldhabi" panose="01000000000000000000" pitchFamily="2" charset="-78"/>
                <a:cs typeface="Aldhabi" panose="01000000000000000000" pitchFamily="2" charset="-78"/>
              </a:rPr>
              <a:t>Finally when the whole process is complete the application will then convert the gesture into its recognized character or alphabet which might be helpful to be understood in </a:t>
            </a:r>
            <a:r>
              <a:rPr lang="en-US" sz="2800" dirty="0" err="1">
                <a:solidFill>
                  <a:srgbClr val="FFFFFF"/>
                </a:solidFill>
                <a:latin typeface="Aldhabi" panose="01000000000000000000" pitchFamily="2" charset="-78"/>
                <a:cs typeface="Aldhabi" panose="01000000000000000000" pitchFamily="2" charset="-78"/>
              </a:rPr>
              <a:t>layman‟s</a:t>
            </a:r>
            <a:r>
              <a:rPr lang="en-US" sz="2800" dirty="0">
                <a:solidFill>
                  <a:srgbClr val="FFFFFF"/>
                </a:solidFill>
                <a:latin typeface="Aldhabi" panose="01000000000000000000" pitchFamily="2" charset="-78"/>
                <a:cs typeface="Aldhabi" panose="01000000000000000000" pitchFamily="2" charset="-78"/>
              </a:rPr>
              <a:t> language. </a:t>
            </a:r>
            <a:r>
              <a:rPr lang="en-US" sz="2800" dirty="0" err="1">
                <a:solidFill>
                  <a:srgbClr val="FFFFFF"/>
                </a:solidFill>
                <a:latin typeface="Aldhabi" panose="01000000000000000000" pitchFamily="2" charset="-78"/>
                <a:cs typeface="Aldhabi" panose="01000000000000000000" pitchFamily="2" charset="-78"/>
              </a:rPr>
              <a:t>Thefollowing</a:t>
            </a:r>
            <a:r>
              <a:rPr lang="en-US" sz="2800" dirty="0">
                <a:solidFill>
                  <a:srgbClr val="FFFFFF"/>
                </a:solidFill>
                <a:latin typeface="Aldhabi" panose="01000000000000000000" pitchFamily="2" charset="-78"/>
                <a:cs typeface="Aldhabi" panose="01000000000000000000" pitchFamily="2" charset="-78"/>
              </a:rPr>
              <a:t> process includes passing out the single dimensional array of 26 character corresponding to alphabets has been passed where the image number stored in database is provided in the array. Supposedly if the image 2.jpg is of „B‟ character </a:t>
            </a:r>
            <a:r>
              <a:rPr lang="en-US" sz="2800" dirty="0" err="1">
                <a:solidFill>
                  <a:srgbClr val="FFFFFF"/>
                </a:solidFill>
                <a:latin typeface="Aldhabi" panose="01000000000000000000" pitchFamily="2" charset="-78"/>
                <a:cs typeface="Aldhabi" panose="01000000000000000000" pitchFamily="2" charset="-78"/>
              </a:rPr>
              <a:t>inthe</a:t>
            </a:r>
            <a:r>
              <a:rPr lang="en-US" sz="2800" dirty="0">
                <a:solidFill>
                  <a:srgbClr val="FFFFFF"/>
                </a:solidFill>
                <a:latin typeface="Aldhabi" panose="01000000000000000000" pitchFamily="2" charset="-78"/>
                <a:cs typeface="Aldhabi" panose="01000000000000000000" pitchFamily="2" charset="-78"/>
              </a:rPr>
              <a:t> database then 2 is passed in the array. Thus the image is picked up from the array and corresponding alphabet is displayed in the </a:t>
            </a:r>
            <a:r>
              <a:rPr lang="en-US" sz="2800" dirty="0" err="1">
                <a:solidFill>
                  <a:srgbClr val="FFFFFF"/>
                </a:solidFill>
                <a:latin typeface="Aldhabi" panose="01000000000000000000" pitchFamily="2" charset="-78"/>
                <a:cs typeface="Aldhabi" panose="01000000000000000000" pitchFamily="2" charset="-78"/>
              </a:rPr>
              <a:t>interfaceas</a:t>
            </a:r>
            <a:r>
              <a:rPr lang="en-US" sz="2800" dirty="0">
                <a:solidFill>
                  <a:srgbClr val="FFFFFF"/>
                </a:solidFill>
                <a:latin typeface="Aldhabi" panose="01000000000000000000" pitchFamily="2" charset="-78"/>
                <a:cs typeface="Aldhabi" panose="01000000000000000000" pitchFamily="2" charset="-78"/>
              </a:rPr>
              <a:t> shown in the given interface below.</a:t>
            </a:r>
            <a:endParaRPr lang="en-IN" sz="2800" dirty="0">
              <a:solidFill>
                <a:srgbClr val="FFFFFF"/>
              </a:solidFill>
              <a:latin typeface="Aldhabi" panose="01000000000000000000" pitchFamily="2" charset="-78"/>
              <a:cs typeface="Aldhabi" panose="01000000000000000000" pitchFamily="2" charset="-78"/>
            </a:endParaRPr>
          </a:p>
        </p:txBody>
      </p:sp>
    </p:spTree>
    <p:extLst>
      <p:ext uri="{BB962C8B-B14F-4D97-AF65-F5344CB8AC3E}">
        <p14:creationId xmlns:p14="http://schemas.microsoft.com/office/powerpoint/2010/main" val="113767729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
  <TotalTime>710</TotalTime>
  <Words>839</Words>
  <Application>Microsoft Macintosh PowerPoint</Application>
  <PresentationFormat>Widescreen</PresentationFormat>
  <Paragraphs>55</Paragraphs>
  <Slides>16</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Aldhabi</vt:lpstr>
      <vt:lpstr>Algerian</vt:lpstr>
      <vt:lpstr>Arial</vt:lpstr>
      <vt:lpstr>Calibri</vt:lpstr>
      <vt:lpstr>Calibri Light</vt:lpstr>
      <vt:lpstr>Wingdings</vt:lpstr>
      <vt:lpstr>Office Theme</vt:lpstr>
      <vt:lpstr>Real Time Sign Language Recognition system  for Deaf and Dumb People</vt:lpstr>
      <vt:lpstr>Abstract</vt:lpstr>
      <vt:lpstr>Introduction</vt:lpstr>
      <vt:lpstr>LITERATURE SURVEY</vt:lpstr>
      <vt:lpstr>Problem statement</vt:lpstr>
      <vt:lpstr>STEPS TO SOLVE PROJECT</vt:lpstr>
      <vt:lpstr>IMAGE ACQUISITION</vt:lpstr>
      <vt:lpstr>FEATURE EXTRACTION</vt:lpstr>
      <vt:lpstr>GESTURES RECOGNITION</vt:lpstr>
      <vt:lpstr>GESTURES OF DIFFERENT SIGNS</vt:lpstr>
      <vt:lpstr>REFRENCES</vt:lpstr>
      <vt:lpstr>Python Packages </vt:lpstr>
      <vt:lpstr>ALGORITHM</vt:lpstr>
      <vt:lpstr>Sample Output</vt:lpstr>
      <vt:lpstr>Github Repository</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Fack PROFILE DETECTION</dc:title>
  <dc:creator>Ganesh Goud</dc:creator>
  <cp:lastModifiedBy>Bandaruanilkumar   . .</cp:lastModifiedBy>
  <cp:revision>25</cp:revision>
  <dcterms:created xsi:type="dcterms:W3CDTF">2022-01-04T13:32:59Z</dcterms:created>
  <dcterms:modified xsi:type="dcterms:W3CDTF">2022-01-28T08:41:45Z</dcterms:modified>
</cp:coreProperties>
</file>